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Lst>
  <p:notesMasterIdLst>
    <p:notesMasterId r:id="rId21"/>
  </p:notesMasterIdLst>
  <p:handoutMasterIdLst>
    <p:handoutMasterId r:id="rId22"/>
  </p:handoutMasterIdLst>
  <p:sldIdLst>
    <p:sldId id="259" r:id="rId2"/>
    <p:sldId id="281" r:id="rId3"/>
    <p:sldId id="282" r:id="rId4"/>
    <p:sldId id="292" r:id="rId5"/>
    <p:sldId id="297" r:id="rId6"/>
    <p:sldId id="283" r:id="rId7"/>
    <p:sldId id="287" r:id="rId8"/>
    <p:sldId id="298" r:id="rId9"/>
    <p:sldId id="290" r:id="rId10"/>
    <p:sldId id="299" r:id="rId11"/>
    <p:sldId id="300" r:id="rId12"/>
    <p:sldId id="295" r:id="rId13"/>
    <p:sldId id="262" r:id="rId14"/>
    <p:sldId id="301" r:id="rId15"/>
    <p:sldId id="302" r:id="rId16"/>
    <p:sldId id="303" r:id="rId17"/>
    <p:sldId id="304" r:id="rId18"/>
    <p:sldId id="306" r:id="rId19"/>
    <p:sldId id="305" r:id="rId20"/>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 思杰" initials="刘" lastIdx="1" clrIdx="0">
    <p:extLst>
      <p:ext uri="{19B8F6BF-5375-455C-9EA6-DF929625EA0E}">
        <p15:presenceInfo xmlns:p15="http://schemas.microsoft.com/office/powerpoint/2012/main" userId="0ea12e4c1fe605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74" autoAdjust="0"/>
    <p:restoredTop sz="94227" autoAdjust="0"/>
  </p:normalViewPr>
  <p:slideViewPr>
    <p:cSldViewPr snapToGrid="0" snapToObjects="1">
      <p:cViewPr varScale="1">
        <p:scale>
          <a:sx n="85" d="100"/>
          <a:sy n="85" d="100"/>
        </p:scale>
        <p:origin x="461" y="50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3" d="100"/>
          <a:sy n="83" d="100"/>
        </p:scale>
        <p:origin x="201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AC1BB9-0984-490D-85E8-7D3F45C14B0F}" type="datetimeFigureOut">
              <a:rPr lang="zh-CN" altLang="en-US" smtClean="0"/>
              <a:t>2019/1/17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8FE0F28-B7F8-4040-9FA4-78B27C8D300E}" type="slidenum">
              <a:rPr lang="zh-CN" altLang="en-US" smtClean="0"/>
              <a:t>‹#›</a:t>
            </a:fld>
            <a:endParaRPr lang="zh-CN" altLang="en-US"/>
          </a:p>
        </p:txBody>
      </p:sp>
    </p:spTree>
    <p:extLst>
      <p:ext uri="{BB962C8B-B14F-4D97-AF65-F5344CB8AC3E}">
        <p14:creationId xmlns:p14="http://schemas.microsoft.com/office/powerpoint/2010/main" val="380065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82AC50-B942-4D6B-B4E8-453776AC4108}"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349FBB-688A-422D-B680-58DFAEE079D4}" type="slidenum">
              <a:rPr lang="zh-CN" altLang="en-US" smtClean="0"/>
              <a:t>‹#›</a:t>
            </a:fld>
            <a:endParaRPr lang="zh-CN" altLang="en-US"/>
          </a:p>
        </p:txBody>
      </p:sp>
    </p:spTree>
    <p:extLst>
      <p:ext uri="{BB962C8B-B14F-4D97-AF65-F5344CB8AC3E}">
        <p14:creationId xmlns:p14="http://schemas.microsoft.com/office/powerpoint/2010/main" val="2145225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9349FBB-688A-422D-B680-58DFAEE079D4}" type="slidenum">
              <a:rPr lang="zh-CN" altLang="en-US" smtClean="0"/>
              <a:t>1</a:t>
            </a:fld>
            <a:endParaRPr lang="zh-CN" altLang="en-US"/>
          </a:p>
        </p:txBody>
      </p:sp>
    </p:spTree>
    <p:extLst>
      <p:ext uri="{BB962C8B-B14F-4D97-AF65-F5344CB8AC3E}">
        <p14:creationId xmlns:p14="http://schemas.microsoft.com/office/powerpoint/2010/main" val="141944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基于用户的协同过滤是根据相似用户的偏好信息产生对目标用户的推荐。</a:t>
            </a:r>
            <a:endParaRPr lang="en-US" altLang="zh-CN" smtClean="0"/>
          </a:p>
          <a:p>
            <a:r>
              <a:rPr lang="zh-CN" altLang="en-US" smtClean="0"/>
              <a:t>它基于这样一个假设，如果一些用户对某一类项目的打分比较接近，则他们对其它项目的打分也比较接近。协同过滤推荐系统采用统计计算方式搜索目标用户的相似用户，并根据相似项目的打分来预测目标用户对指定项目的评分，最后选择相似度较高的前若干个相似用户的评分作为推荐。</a:t>
            </a:r>
            <a:endParaRPr lang="en-US" altLang="zh-CN" smtClean="0"/>
          </a:p>
          <a:p>
            <a:r>
              <a:rPr lang="zh-CN" altLang="en-US" smtClean="0"/>
              <a:t>通俗来说，假如你和你的朋友对电影有着相似的兴趣，那么就把你朋友看过但你没有看过的电影推荐给你。</a:t>
            </a:r>
            <a:endParaRPr lang="zh-CN" altLang="en-US"/>
          </a:p>
        </p:txBody>
      </p:sp>
      <p:sp>
        <p:nvSpPr>
          <p:cNvPr id="4" name="灯片编号占位符 3"/>
          <p:cNvSpPr>
            <a:spLocks noGrp="1"/>
          </p:cNvSpPr>
          <p:nvPr>
            <p:ph type="sldNum" sz="quarter" idx="10"/>
          </p:nvPr>
        </p:nvSpPr>
        <p:spPr/>
        <p:txBody>
          <a:bodyPr/>
          <a:lstStyle/>
          <a:p>
            <a:fld id="{79349FBB-688A-422D-B680-58DFAEE079D4}" type="slidenum">
              <a:rPr lang="zh-CN" altLang="en-US" smtClean="0"/>
              <a:t>3</a:t>
            </a:fld>
            <a:endParaRPr lang="zh-CN" altLang="en-US"/>
          </a:p>
        </p:txBody>
      </p:sp>
    </p:spTree>
    <p:extLst>
      <p:ext uri="{BB962C8B-B14F-4D97-AF65-F5344CB8AC3E}">
        <p14:creationId xmlns:p14="http://schemas.microsoft.com/office/powerpoint/2010/main" val="776609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基于用户的协同过滤是根据相似用户的偏好信息产生对目标用户的推荐。</a:t>
            </a:r>
            <a:endParaRPr lang="en-US" altLang="zh-CN" smtClean="0"/>
          </a:p>
          <a:p>
            <a:r>
              <a:rPr lang="zh-CN" altLang="en-US" smtClean="0"/>
              <a:t>它基于这样一个假设，如果一些用户对某一类项目的打分比较接近，则他们对其它项目的打分也比较接近。协同过滤推荐系统采用统计计算方式搜索目标用户的相似用户，并根据相似项目的打分来预测目标用户对指定项目的评分，最后选择相似度较高的前若干个相似用户的评分作为推荐。</a:t>
            </a:r>
            <a:endParaRPr lang="en-US" altLang="zh-CN" smtClean="0"/>
          </a:p>
          <a:p>
            <a:r>
              <a:rPr lang="zh-CN" altLang="en-US" smtClean="0"/>
              <a:t>通俗来说，假如你和你的朋友对电影有着相似的兴趣，那么就把你朋友看过但你没有看过的电影推荐给你。</a:t>
            </a:r>
            <a:endParaRPr lang="zh-CN" altLang="en-US"/>
          </a:p>
        </p:txBody>
      </p:sp>
      <p:sp>
        <p:nvSpPr>
          <p:cNvPr id="4" name="灯片编号占位符 3"/>
          <p:cNvSpPr>
            <a:spLocks noGrp="1"/>
          </p:cNvSpPr>
          <p:nvPr>
            <p:ph type="sldNum" sz="quarter" idx="10"/>
          </p:nvPr>
        </p:nvSpPr>
        <p:spPr/>
        <p:txBody>
          <a:bodyPr/>
          <a:lstStyle/>
          <a:p>
            <a:fld id="{79349FBB-688A-422D-B680-58DFAEE079D4}" type="slidenum">
              <a:rPr lang="zh-CN" altLang="en-US" smtClean="0"/>
              <a:t>5</a:t>
            </a:fld>
            <a:endParaRPr lang="zh-CN" altLang="en-US"/>
          </a:p>
        </p:txBody>
      </p:sp>
    </p:spTree>
    <p:extLst>
      <p:ext uri="{BB962C8B-B14F-4D97-AF65-F5344CB8AC3E}">
        <p14:creationId xmlns:p14="http://schemas.microsoft.com/office/powerpoint/2010/main" val="2267783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基于用户的协同过滤是根据相似用户的偏好信息产生对目标用户的推荐。</a:t>
            </a:r>
            <a:endParaRPr lang="en-US" altLang="zh-CN" smtClean="0"/>
          </a:p>
          <a:p>
            <a:r>
              <a:rPr lang="zh-CN" altLang="en-US" smtClean="0"/>
              <a:t>它基于这样一个假设，如果一些用户对某一类项目的打分比较接近，则他们对其它项目的打分也比较接近。协同过滤推荐系统采用统计计算方式搜索目标用户的相似用户，并根据相似项目的打分来预测目标用户对指定项目的评分，最后选择相似度较高的前若干个相似用户的评分作为推荐。</a:t>
            </a:r>
            <a:endParaRPr lang="en-US" altLang="zh-CN" smtClean="0"/>
          </a:p>
          <a:p>
            <a:r>
              <a:rPr lang="zh-CN" altLang="en-US" smtClean="0"/>
              <a:t>通俗来说，假如你和你的朋友对电影有着相似的兴趣，那么就把你朋友看过但你没有看过的电影推荐给你。</a:t>
            </a:r>
            <a:endParaRPr lang="zh-CN" altLang="en-US"/>
          </a:p>
        </p:txBody>
      </p:sp>
      <p:sp>
        <p:nvSpPr>
          <p:cNvPr id="4" name="灯片编号占位符 3"/>
          <p:cNvSpPr>
            <a:spLocks noGrp="1"/>
          </p:cNvSpPr>
          <p:nvPr>
            <p:ph type="sldNum" sz="quarter" idx="10"/>
          </p:nvPr>
        </p:nvSpPr>
        <p:spPr/>
        <p:txBody>
          <a:bodyPr/>
          <a:lstStyle/>
          <a:p>
            <a:fld id="{79349FBB-688A-422D-B680-58DFAEE079D4}" type="slidenum">
              <a:rPr lang="zh-CN" altLang="en-US" smtClean="0"/>
              <a:t>8</a:t>
            </a:fld>
            <a:endParaRPr lang="zh-CN" altLang="en-US"/>
          </a:p>
        </p:txBody>
      </p:sp>
    </p:spTree>
    <p:extLst>
      <p:ext uri="{BB962C8B-B14F-4D97-AF65-F5344CB8AC3E}">
        <p14:creationId xmlns:p14="http://schemas.microsoft.com/office/powerpoint/2010/main" val="167949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基于用户的协同过滤是根据相似用户的偏好信息产生对目标用户的推荐。</a:t>
            </a:r>
            <a:endParaRPr lang="en-US" altLang="zh-CN" smtClean="0"/>
          </a:p>
          <a:p>
            <a:r>
              <a:rPr lang="zh-CN" altLang="en-US" smtClean="0"/>
              <a:t>它基于这样一个假设，如果一些用户对某一类项目的打分比较接近，则他们对其它项目的打分也比较接近。协同过滤推荐系统采用统计计算方式搜索目标用户的相似用户，并根据相似项目的打分来预测目标用户对指定项目的评分，最后选择相似度较高的前若干个相似用户的评分作为推荐。</a:t>
            </a:r>
            <a:endParaRPr lang="en-US" altLang="zh-CN" smtClean="0"/>
          </a:p>
          <a:p>
            <a:r>
              <a:rPr lang="zh-CN" altLang="en-US" smtClean="0"/>
              <a:t>通俗来说，假如你和你的朋友对电影有着相似的兴趣，那么就把你朋友看过但你没有看过的电影推荐给你。</a:t>
            </a:r>
            <a:endParaRPr lang="zh-CN" altLang="en-US"/>
          </a:p>
        </p:txBody>
      </p:sp>
      <p:sp>
        <p:nvSpPr>
          <p:cNvPr id="4" name="灯片编号占位符 3"/>
          <p:cNvSpPr>
            <a:spLocks noGrp="1"/>
          </p:cNvSpPr>
          <p:nvPr>
            <p:ph type="sldNum" sz="quarter" idx="10"/>
          </p:nvPr>
        </p:nvSpPr>
        <p:spPr/>
        <p:txBody>
          <a:bodyPr/>
          <a:lstStyle/>
          <a:p>
            <a:fld id="{79349FBB-688A-422D-B680-58DFAEE079D4}" type="slidenum">
              <a:rPr lang="zh-CN" altLang="en-US" smtClean="0"/>
              <a:t>10</a:t>
            </a:fld>
            <a:endParaRPr lang="zh-CN" altLang="en-US"/>
          </a:p>
        </p:txBody>
      </p:sp>
    </p:spTree>
    <p:extLst>
      <p:ext uri="{BB962C8B-B14F-4D97-AF65-F5344CB8AC3E}">
        <p14:creationId xmlns:p14="http://schemas.microsoft.com/office/powerpoint/2010/main" val="4184285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1151280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4141543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3837476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19494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a:off x="0" y="2963776"/>
            <a:ext cx="12192000" cy="9304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a:off x="0" y="1736552"/>
            <a:ext cx="12192000" cy="9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userDrawn="1"/>
        </p:nvSpPr>
        <p:spPr>
          <a:xfrm>
            <a:off x="0" y="3082752"/>
            <a:ext cx="12192000" cy="9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 2"/>
          <p:cNvGrpSpPr/>
          <p:nvPr userDrawn="1"/>
        </p:nvGrpSpPr>
        <p:grpSpPr>
          <a:xfrm>
            <a:off x="-398951" y="3102422"/>
            <a:ext cx="13351939" cy="2078505"/>
            <a:chOff x="-398951" y="3102422"/>
            <a:chExt cx="13351939" cy="2078505"/>
          </a:xfrm>
        </p:grpSpPr>
        <p:sp>
          <p:nvSpPr>
            <p:cNvPr id="14" name="菱形 13"/>
            <p:cNvSpPr/>
            <p:nvPr userDrawn="1"/>
          </p:nvSpPr>
          <p:spPr>
            <a:xfrm rot="2066220" flipV="1">
              <a:off x="2855926" y="347268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15" name="菱形 14"/>
            <p:cNvSpPr/>
            <p:nvPr userDrawn="1"/>
          </p:nvSpPr>
          <p:spPr>
            <a:xfrm rot="1702185" flipV="1">
              <a:off x="1178189" y="3597323"/>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6" name="菱形 15"/>
            <p:cNvSpPr/>
            <p:nvPr userDrawn="1"/>
          </p:nvSpPr>
          <p:spPr>
            <a:xfrm rot="18278316" flipV="1">
              <a:off x="562559" y="3378927"/>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17" name="菱形 16"/>
            <p:cNvSpPr/>
            <p:nvPr userDrawn="1"/>
          </p:nvSpPr>
          <p:spPr>
            <a:xfrm rot="21253095" flipV="1">
              <a:off x="2109151" y="3228387"/>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8" name="菱形 17"/>
            <p:cNvSpPr/>
            <p:nvPr userDrawn="1"/>
          </p:nvSpPr>
          <p:spPr>
            <a:xfrm rot="20530560" flipV="1">
              <a:off x="3796599" y="327126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9" name="菱形 18"/>
            <p:cNvSpPr/>
            <p:nvPr userDrawn="1"/>
          </p:nvSpPr>
          <p:spPr>
            <a:xfrm rot="16200000" flipV="1">
              <a:off x="-398951" y="343297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0" name="菱形 19"/>
            <p:cNvSpPr/>
            <p:nvPr userDrawn="1"/>
          </p:nvSpPr>
          <p:spPr>
            <a:xfrm rot="1679517" flipV="1">
              <a:off x="4596801" y="310242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1" name="菱形 20"/>
            <p:cNvSpPr/>
            <p:nvPr userDrawn="1"/>
          </p:nvSpPr>
          <p:spPr>
            <a:xfrm rot="1702185" flipV="1">
              <a:off x="7201589" y="345613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3" name="菱形 22"/>
            <p:cNvSpPr/>
            <p:nvPr userDrawn="1"/>
          </p:nvSpPr>
          <p:spPr>
            <a:xfrm rot="18278316" flipV="1">
              <a:off x="6585959" y="3237740"/>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4" name="菱形 23"/>
            <p:cNvSpPr/>
            <p:nvPr userDrawn="1"/>
          </p:nvSpPr>
          <p:spPr>
            <a:xfrm rot="16200000" flipV="1">
              <a:off x="5624449" y="329179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5" name="菱形 24"/>
            <p:cNvSpPr/>
            <p:nvPr userDrawn="1"/>
          </p:nvSpPr>
          <p:spPr>
            <a:xfrm rot="2066220" flipV="1">
              <a:off x="8914472" y="354451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6" name="菱形 25"/>
            <p:cNvSpPr/>
            <p:nvPr userDrawn="1"/>
          </p:nvSpPr>
          <p:spPr>
            <a:xfrm rot="21253095" flipV="1">
              <a:off x="8051825" y="3527700"/>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7" name="菱形 26"/>
            <p:cNvSpPr/>
            <p:nvPr userDrawn="1"/>
          </p:nvSpPr>
          <p:spPr>
            <a:xfrm rot="20530560" flipV="1">
              <a:off x="9855145" y="334309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8" name="菱形 27"/>
            <p:cNvSpPr/>
            <p:nvPr userDrawn="1"/>
          </p:nvSpPr>
          <p:spPr>
            <a:xfrm rot="2066220" flipV="1">
              <a:off x="10428711" y="3510423"/>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9" name="菱形 28"/>
            <p:cNvSpPr/>
            <p:nvPr userDrawn="1"/>
          </p:nvSpPr>
          <p:spPr>
            <a:xfrm rot="20530560" flipV="1">
              <a:off x="11369384" y="330900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spTree>
    <p:extLst>
      <p:ext uri="{BB962C8B-B14F-4D97-AF65-F5344CB8AC3E}">
        <p14:creationId xmlns:p14="http://schemas.microsoft.com/office/powerpoint/2010/main" val="176870043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3" name="菱形 22"/>
          <p:cNvSpPr/>
          <p:nvPr userDrawn="1"/>
        </p:nvSpPr>
        <p:spPr>
          <a:xfrm rot="2066220" flipV="1">
            <a:off x="-676134" y="36864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4" name="菱形 23"/>
          <p:cNvSpPr/>
          <p:nvPr userDrawn="1"/>
        </p:nvSpPr>
        <p:spPr>
          <a:xfrm rot="1702185" flipV="1">
            <a:off x="642022" y="-25881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5" name="菱形 24"/>
          <p:cNvSpPr/>
          <p:nvPr userDrawn="1"/>
        </p:nvSpPr>
        <p:spPr>
          <a:xfrm rot="18278316" flipV="1">
            <a:off x="26392" y="-47720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6" name="菱形 25"/>
          <p:cNvSpPr/>
          <p:nvPr userDrawn="1"/>
        </p:nvSpPr>
        <p:spPr>
          <a:xfrm rot="21253095" flipV="1">
            <a:off x="1397728" y="-901004"/>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7" name="菱形 26"/>
          <p:cNvSpPr/>
          <p:nvPr userDrawn="1"/>
        </p:nvSpPr>
        <p:spPr>
          <a:xfrm rot="20530560" flipV="1">
            <a:off x="10008094" y="601419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8" name="菱形 27"/>
          <p:cNvSpPr/>
          <p:nvPr userDrawn="1"/>
        </p:nvSpPr>
        <p:spPr>
          <a:xfrm rot="16200000" flipV="1">
            <a:off x="-935118" y="-42315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9" name="菱形 28"/>
          <p:cNvSpPr/>
          <p:nvPr userDrawn="1"/>
        </p:nvSpPr>
        <p:spPr>
          <a:xfrm rot="1679517" flipV="1">
            <a:off x="10608392" y="572586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0" name="菱形 29"/>
          <p:cNvSpPr/>
          <p:nvPr userDrawn="1"/>
        </p:nvSpPr>
        <p:spPr>
          <a:xfrm rot="16200000" flipV="1">
            <a:off x="11270399" y="572586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 name="文本占位符 7"/>
          <p:cNvSpPr>
            <a:spLocks noGrp="1"/>
          </p:cNvSpPr>
          <p:nvPr>
            <p:ph type="body" sz="quarter" idx="10" hasCustomPrompt="1"/>
          </p:nvPr>
        </p:nvSpPr>
        <p:spPr>
          <a:xfrm>
            <a:off x="648487" y="547592"/>
            <a:ext cx="1005403" cy="535531"/>
          </a:xfrm>
          <a:prstGeom prst="rect">
            <a:avLst/>
          </a:prstGeom>
          <a:ln w="12700" cmpd="sng">
            <a:noFill/>
          </a:ln>
        </p:spPr>
        <p:txBody>
          <a:bodyPr vert="horz" wrap="none" anchor="ctr">
            <a:spAutoFit/>
          </a:bodyPr>
          <a:lstStyle>
            <a:lvl1pPr marL="0" indent="0" algn="l">
              <a:buNone/>
              <a:defRPr sz="3200" b="1">
                <a:solidFill>
                  <a:schemeClr val="tx1">
                    <a:lumMod val="75000"/>
                    <a:lumOff val="25000"/>
                  </a:schemeClr>
                </a:solidFill>
                <a:latin typeface="Microsoft YaHei" charset="0"/>
                <a:ea typeface="Microsoft YaHei" charset="0"/>
                <a:cs typeface="Microsoft YaHei" charset="0"/>
              </a:defRPr>
            </a:lvl1pPr>
          </a:lstStyle>
          <a:p>
            <a:pPr lvl="0"/>
            <a:r>
              <a:rPr kumimoji="1" lang="zh-CN" altLang="en-US" smtClean="0"/>
              <a:t>标题</a:t>
            </a:r>
            <a:endParaRPr kumimoji="1" lang="zh-CN" altLang="en-US" dirty="0"/>
          </a:p>
        </p:txBody>
      </p:sp>
      <p:sp>
        <p:nvSpPr>
          <p:cNvPr id="13" name="文本占位符 7"/>
          <p:cNvSpPr>
            <a:spLocks noGrp="1"/>
          </p:cNvSpPr>
          <p:nvPr>
            <p:ph type="body" sz="quarter" idx="11" hasCustomPrompt="1"/>
          </p:nvPr>
        </p:nvSpPr>
        <p:spPr>
          <a:xfrm>
            <a:off x="648487" y="1307329"/>
            <a:ext cx="1595309" cy="932050"/>
          </a:xfrm>
          <a:prstGeom prst="rect">
            <a:avLst/>
          </a:prstGeom>
          <a:ln w="12700" cmpd="sng">
            <a:noFill/>
          </a:ln>
        </p:spPr>
        <p:txBody>
          <a:bodyPr vert="horz" wrap="none" anchor="t">
            <a:spAutoFit/>
          </a:bodyPr>
          <a:lstStyle>
            <a:lvl1pPr marL="457200" indent="-457200" algn="l">
              <a:buClr>
                <a:schemeClr val="accent5"/>
              </a:buClr>
              <a:buFont typeface="Wingdings" panose="05000000000000000000" pitchFamily="2" charset="2"/>
              <a:buChar char="Ø"/>
              <a:defRPr sz="2800" b="0">
                <a:solidFill>
                  <a:schemeClr val="tx1">
                    <a:lumMod val="75000"/>
                    <a:lumOff val="25000"/>
                  </a:schemeClr>
                </a:solidFill>
                <a:latin typeface="Microsoft YaHei" charset="0"/>
                <a:ea typeface="Microsoft YaHei" charset="0"/>
                <a:cs typeface="Microsoft YaHei" charset="0"/>
              </a:defRPr>
            </a:lvl1pPr>
            <a:lvl2pPr>
              <a:buClr>
                <a:schemeClr val="accent5"/>
              </a:buClr>
              <a:defRPr sz="2800">
                <a:latin typeface="微软雅黑 Light" panose="020B0502040204020203" pitchFamily="34" charset="-122"/>
                <a:ea typeface="微软雅黑 Light" panose="020B0502040204020203" pitchFamily="34" charset="-122"/>
              </a:defRPr>
            </a:lvl2pPr>
          </a:lstStyle>
          <a:p>
            <a:pPr lvl="0"/>
            <a:r>
              <a:rPr kumimoji="1" lang="zh-CN" altLang="en-US" smtClean="0"/>
              <a:t>内容</a:t>
            </a:r>
            <a:endParaRPr kumimoji="1" lang="en-US" altLang="zh-CN" smtClean="0"/>
          </a:p>
          <a:p>
            <a:pPr lvl="1"/>
            <a:r>
              <a:rPr kumimoji="1" lang="zh-CN" altLang="en-US" smtClean="0"/>
              <a:t>二级</a:t>
            </a:r>
            <a:endParaRPr kumimoji="1" lang="zh-CN" altLang="en-US" dirty="0"/>
          </a:p>
        </p:txBody>
      </p:sp>
      <p:sp>
        <p:nvSpPr>
          <p:cNvPr id="33" name="文本占位符 32"/>
          <p:cNvSpPr>
            <a:spLocks noGrp="1"/>
          </p:cNvSpPr>
          <p:nvPr>
            <p:ph type="body" sz="quarter" idx="12" hasCustomPrompt="1"/>
          </p:nvPr>
        </p:nvSpPr>
        <p:spPr>
          <a:xfrm>
            <a:off x="648487" y="2895283"/>
            <a:ext cx="10445345" cy="535531"/>
          </a:xfrm>
        </p:spPr>
        <p:txBody>
          <a:bodyPr wrap="square">
            <a:spAutoFit/>
          </a:bodyPr>
          <a:lstStyle>
            <a:lvl1pPr marL="0" indent="0">
              <a:buNone/>
              <a:defRPr sz="3200">
                <a:latin typeface="微软雅黑 Light" panose="020B0502040204020203" pitchFamily="34" charset="-122"/>
                <a:ea typeface="微软雅黑 Light" panose="020B0502040204020203" pitchFamily="34" charset="-122"/>
              </a:defRPr>
            </a:lvl1pPr>
          </a:lstStyle>
          <a:p>
            <a:pPr lvl="0"/>
            <a:r>
              <a:rPr lang="zh-CN" altLang="en-US" smtClean="0"/>
              <a:t>内容</a:t>
            </a:r>
          </a:p>
        </p:txBody>
      </p:sp>
    </p:spTree>
    <p:extLst>
      <p:ext uri="{BB962C8B-B14F-4D97-AF65-F5344CB8AC3E}">
        <p14:creationId xmlns:p14="http://schemas.microsoft.com/office/powerpoint/2010/main" val="314864151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4318000" y="414184"/>
            <a:ext cx="3556002" cy="441111"/>
          </a:xfrm>
          <a:prstGeom prst="rect">
            <a:avLst/>
          </a:prstGeom>
          <a:ln w="12700" cmpd="sng">
            <a:noFill/>
          </a:ln>
        </p:spPr>
        <p:txBody>
          <a:bodyPr vert="horz" anchor="ctr"/>
          <a:lstStyle>
            <a:lvl1pPr marL="0" indent="0" algn="ctr">
              <a:buNone/>
              <a:defRPr sz="2800" b="1">
                <a:solidFill>
                  <a:schemeClr val="tx1">
                    <a:lumMod val="75000"/>
                    <a:lumOff val="25000"/>
                  </a:schemeClr>
                </a:solidFill>
                <a:latin typeface="Microsoft YaHei" charset="0"/>
                <a:ea typeface="Microsoft YaHei" charset="0"/>
                <a:cs typeface="Microsoft YaHei" charset="0"/>
              </a:defRPr>
            </a:lvl1pPr>
          </a:lstStyle>
          <a:p>
            <a:pPr lvl="0"/>
            <a:r>
              <a:rPr kumimoji="1" lang="en-US" altLang="zh-CN" dirty="0" smtClean="0"/>
              <a:t>YOUR</a:t>
            </a:r>
            <a:r>
              <a:rPr kumimoji="1" lang="zh-CN" altLang="en-US" dirty="0" smtClean="0"/>
              <a:t> </a:t>
            </a:r>
            <a:r>
              <a:rPr kumimoji="1" lang="en-US" altLang="zh-CN" dirty="0" smtClean="0"/>
              <a:t>TITLE</a:t>
            </a:r>
            <a:r>
              <a:rPr kumimoji="1" lang="zh-CN" altLang="en-US" dirty="0" smtClean="0"/>
              <a:t> </a:t>
            </a:r>
            <a:r>
              <a:rPr kumimoji="1" lang="en-US" altLang="zh-CN" dirty="0" smtClean="0"/>
              <a:t>HERE</a:t>
            </a:r>
            <a:endParaRPr kumimoji="1" lang="zh-CN" altLang="en-US" dirty="0"/>
          </a:p>
        </p:txBody>
      </p:sp>
      <p:grpSp>
        <p:nvGrpSpPr>
          <p:cNvPr id="57" name="组 56"/>
          <p:cNvGrpSpPr/>
          <p:nvPr userDrawn="1"/>
        </p:nvGrpSpPr>
        <p:grpSpPr>
          <a:xfrm>
            <a:off x="-934823" y="-1177079"/>
            <a:ext cx="13735362" cy="2470184"/>
            <a:chOff x="-934823" y="-1177079"/>
            <a:chExt cx="13735362" cy="2470184"/>
          </a:xfrm>
        </p:grpSpPr>
        <p:sp>
          <p:nvSpPr>
            <p:cNvPr id="23" name="菱形 22"/>
            <p:cNvSpPr/>
            <p:nvPr userDrawn="1"/>
          </p:nvSpPr>
          <p:spPr>
            <a:xfrm rot="1702185" flipV="1">
              <a:off x="642317" y="-29049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4" name="菱形 23"/>
            <p:cNvSpPr/>
            <p:nvPr userDrawn="1"/>
          </p:nvSpPr>
          <p:spPr>
            <a:xfrm rot="18278316" flipV="1">
              <a:off x="26687" y="-50889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5" name="菱形 24"/>
            <p:cNvSpPr/>
            <p:nvPr userDrawn="1"/>
          </p:nvSpPr>
          <p:spPr>
            <a:xfrm rot="21253095" flipV="1">
              <a:off x="1398023" y="-932691"/>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6" name="菱形 25"/>
            <p:cNvSpPr/>
            <p:nvPr userDrawn="1"/>
          </p:nvSpPr>
          <p:spPr>
            <a:xfrm rot="16200000" flipV="1">
              <a:off x="-934823" y="-454843"/>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7" name="菱形 26"/>
            <p:cNvSpPr/>
            <p:nvPr userDrawn="1"/>
          </p:nvSpPr>
          <p:spPr>
            <a:xfrm rot="4471245" flipV="1">
              <a:off x="3680984" y="-89171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8" name="菱形 27"/>
            <p:cNvSpPr/>
            <p:nvPr userDrawn="1"/>
          </p:nvSpPr>
          <p:spPr>
            <a:xfrm rot="21047376" flipV="1">
              <a:off x="3065354" y="-1110111"/>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9" name="菱形 28"/>
            <p:cNvSpPr/>
            <p:nvPr userDrawn="1"/>
          </p:nvSpPr>
          <p:spPr>
            <a:xfrm rot="2422155" flipV="1">
              <a:off x="4445779" y="-107762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0" name="菱形 29"/>
            <p:cNvSpPr/>
            <p:nvPr userDrawn="1"/>
          </p:nvSpPr>
          <p:spPr>
            <a:xfrm rot="18969060" flipV="1">
              <a:off x="2103844" y="-105605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1" name="菱形 30"/>
            <p:cNvSpPr/>
            <p:nvPr userDrawn="1"/>
          </p:nvSpPr>
          <p:spPr>
            <a:xfrm rot="3065279" flipV="1">
              <a:off x="9573142" y="-41639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2" name="菱形 31"/>
            <p:cNvSpPr/>
            <p:nvPr userDrawn="1"/>
          </p:nvSpPr>
          <p:spPr>
            <a:xfrm rot="19641410" flipV="1">
              <a:off x="9089620" y="-855603"/>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3" name="菱形 32"/>
            <p:cNvSpPr/>
            <p:nvPr userDrawn="1"/>
          </p:nvSpPr>
          <p:spPr>
            <a:xfrm rot="1016189" flipV="1">
              <a:off x="10518231" y="-71690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4" name="菱形 33"/>
            <p:cNvSpPr/>
            <p:nvPr userDrawn="1"/>
          </p:nvSpPr>
          <p:spPr>
            <a:xfrm rot="17563094" flipV="1">
              <a:off x="8181833" y="-117707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5" name="菱形 34"/>
            <p:cNvSpPr/>
            <p:nvPr userDrawn="1"/>
          </p:nvSpPr>
          <p:spPr>
            <a:xfrm rot="20332154" flipV="1">
              <a:off x="11216935" y="-55811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7" name="菱形 36"/>
            <p:cNvSpPr/>
            <p:nvPr userDrawn="1"/>
          </p:nvSpPr>
          <p:spPr>
            <a:xfrm rot="17203814" flipV="1">
              <a:off x="7295153" y="-101019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8" name="菱形 37"/>
            <p:cNvSpPr/>
            <p:nvPr userDrawn="1"/>
          </p:nvSpPr>
          <p:spPr>
            <a:xfrm rot="15125498" flipV="1">
              <a:off x="6404253" y="-99949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9" name="菱形 38"/>
            <p:cNvSpPr/>
            <p:nvPr userDrawn="1"/>
          </p:nvSpPr>
          <p:spPr>
            <a:xfrm rot="15492700" flipV="1">
              <a:off x="5316838" y="-1026911"/>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spTree>
    <p:extLst>
      <p:ext uri="{BB962C8B-B14F-4D97-AF65-F5344CB8AC3E}">
        <p14:creationId xmlns:p14="http://schemas.microsoft.com/office/powerpoint/2010/main" val="311456602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7540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06634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4653"/>
          </a:xfrm>
          <a:prstGeom prst="rect">
            <a:avLst/>
          </a:prstGeom>
        </p:spPr>
      </p:pic>
      <p:grpSp>
        <p:nvGrpSpPr>
          <p:cNvPr id="14" name="组 13"/>
          <p:cNvGrpSpPr/>
          <p:nvPr userDrawn="1"/>
        </p:nvGrpSpPr>
        <p:grpSpPr>
          <a:xfrm>
            <a:off x="4331762" y="1136097"/>
            <a:ext cx="3528476" cy="3041704"/>
            <a:chOff x="3359326" y="1462669"/>
            <a:chExt cx="3528476" cy="3041704"/>
          </a:xfrm>
        </p:grpSpPr>
        <p:sp>
          <p:nvSpPr>
            <p:cNvPr id="6" name="菱形 5"/>
            <p:cNvSpPr/>
            <p:nvPr userDrawn="1"/>
          </p:nvSpPr>
          <p:spPr>
            <a:xfrm rot="7466220" flipV="1">
              <a:off x="3359326" y="2270877"/>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7" name="菱形 6"/>
            <p:cNvSpPr/>
            <p:nvPr userDrawn="1"/>
          </p:nvSpPr>
          <p:spPr>
            <a:xfrm rot="7102185" flipV="1">
              <a:off x="4033787" y="146266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8" name="菱形 7"/>
            <p:cNvSpPr/>
            <p:nvPr userDrawn="1"/>
          </p:nvSpPr>
          <p:spPr>
            <a:xfrm rot="2078316" flipV="1">
              <a:off x="4792907" y="292076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9" name="菱形 8"/>
            <p:cNvSpPr/>
            <p:nvPr userDrawn="1"/>
          </p:nvSpPr>
          <p:spPr>
            <a:xfrm rot="5053095" flipV="1">
              <a:off x="4359892" y="1953855"/>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0" name="菱形 9"/>
            <p:cNvSpPr/>
            <p:nvPr userDrawn="1"/>
          </p:nvSpPr>
          <p:spPr>
            <a:xfrm rot="4330560" flipV="1">
              <a:off x="4910575" y="1677617"/>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1" name="菱形 10"/>
            <p:cNvSpPr/>
            <p:nvPr userDrawn="1"/>
          </p:nvSpPr>
          <p:spPr>
            <a:xfrm flipV="1">
              <a:off x="5304198" y="2090324"/>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12" name="菱形 11"/>
            <p:cNvSpPr/>
            <p:nvPr userDrawn="1"/>
          </p:nvSpPr>
          <p:spPr>
            <a:xfrm rot="7079517" flipV="1">
              <a:off x="3987205" y="2890053"/>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3" name="菱形 12"/>
            <p:cNvSpPr/>
            <p:nvPr userDrawn="1"/>
          </p:nvSpPr>
          <p:spPr>
            <a:xfrm flipV="1">
              <a:off x="4290565" y="251129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grpSp>
    </p:spTree>
    <p:extLst>
      <p:ext uri="{BB962C8B-B14F-4D97-AF65-F5344CB8AC3E}">
        <p14:creationId xmlns:p14="http://schemas.microsoft.com/office/powerpoint/2010/main" val="162627612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4653"/>
          </a:xfrm>
          <a:prstGeom prst="rect">
            <a:avLst/>
          </a:prstGeom>
        </p:spPr>
      </p:pic>
      <p:sp>
        <p:nvSpPr>
          <p:cNvPr id="3" name="矩形 2"/>
          <p:cNvSpPr/>
          <p:nvPr userDrawn="1"/>
        </p:nvSpPr>
        <p:spPr>
          <a:xfrm>
            <a:off x="0" y="0"/>
            <a:ext cx="12192000" cy="685465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88466123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4653"/>
          </a:xfrm>
          <a:prstGeom prst="rect">
            <a:avLst/>
          </a:prstGeom>
        </p:spPr>
      </p:pic>
      <p:sp>
        <p:nvSpPr>
          <p:cNvPr id="3" name="矩形 2"/>
          <p:cNvSpPr/>
          <p:nvPr userDrawn="1"/>
        </p:nvSpPr>
        <p:spPr>
          <a:xfrm>
            <a:off x="0" y="3347"/>
            <a:ext cx="12192000" cy="6854653"/>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1307943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932219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extLst>
      <p:ext uri="{BB962C8B-B14F-4D97-AF65-F5344CB8AC3E}">
        <p14:creationId xmlns:p14="http://schemas.microsoft.com/office/powerpoint/2010/main" val="1632621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23" name="菱形 22"/>
          <p:cNvSpPr/>
          <p:nvPr userDrawn="1"/>
        </p:nvSpPr>
        <p:spPr>
          <a:xfrm rot="2066220" flipV="1">
            <a:off x="-676134" y="36864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4" name="菱形 23"/>
          <p:cNvSpPr/>
          <p:nvPr userDrawn="1"/>
        </p:nvSpPr>
        <p:spPr>
          <a:xfrm rot="1702185" flipV="1">
            <a:off x="642022" y="-258812"/>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5" name="菱形 24"/>
          <p:cNvSpPr/>
          <p:nvPr userDrawn="1"/>
        </p:nvSpPr>
        <p:spPr>
          <a:xfrm rot="18278316" flipV="1">
            <a:off x="26392" y="-47720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6" name="菱形 25"/>
          <p:cNvSpPr/>
          <p:nvPr userDrawn="1"/>
        </p:nvSpPr>
        <p:spPr>
          <a:xfrm rot="21253095" flipV="1">
            <a:off x="1397728" y="-901004"/>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7" name="菱形 26"/>
          <p:cNvSpPr/>
          <p:nvPr userDrawn="1"/>
        </p:nvSpPr>
        <p:spPr>
          <a:xfrm rot="20530560" flipV="1">
            <a:off x="10008094" y="601419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8" name="菱形 27"/>
          <p:cNvSpPr/>
          <p:nvPr userDrawn="1"/>
        </p:nvSpPr>
        <p:spPr>
          <a:xfrm rot="16200000" flipV="1">
            <a:off x="-935118" y="-423156"/>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9" name="菱形 28"/>
          <p:cNvSpPr/>
          <p:nvPr userDrawn="1"/>
        </p:nvSpPr>
        <p:spPr>
          <a:xfrm rot="1679517" flipV="1">
            <a:off x="10608392" y="5725868"/>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0" name="菱形 29"/>
          <p:cNvSpPr/>
          <p:nvPr userDrawn="1"/>
        </p:nvSpPr>
        <p:spPr>
          <a:xfrm rot="16200000" flipV="1">
            <a:off x="11270399" y="5725869"/>
            <a:ext cx="1583604" cy="1583604"/>
          </a:xfrm>
          <a:prstGeom prst="diamond">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2" name="文本占位符 7"/>
          <p:cNvSpPr>
            <a:spLocks noGrp="1"/>
          </p:cNvSpPr>
          <p:nvPr>
            <p:ph type="body" sz="quarter" idx="10" hasCustomPrompt="1"/>
          </p:nvPr>
        </p:nvSpPr>
        <p:spPr>
          <a:xfrm>
            <a:off x="793506" y="368646"/>
            <a:ext cx="3556002" cy="441111"/>
          </a:xfrm>
          <a:prstGeom prst="rect">
            <a:avLst/>
          </a:prstGeom>
          <a:ln w="12700" cmpd="sng">
            <a:noFill/>
          </a:ln>
        </p:spPr>
        <p:txBody>
          <a:bodyPr vert="horz" anchor="ctr"/>
          <a:lstStyle>
            <a:lvl1pPr marL="0" indent="0" algn="l">
              <a:buNone/>
              <a:defRPr sz="2800" b="1">
                <a:solidFill>
                  <a:schemeClr val="tx1">
                    <a:lumMod val="75000"/>
                    <a:lumOff val="25000"/>
                  </a:schemeClr>
                </a:solidFill>
                <a:latin typeface="Microsoft YaHei" charset="0"/>
                <a:ea typeface="Microsoft YaHei" charset="0"/>
                <a:cs typeface="Microsoft YaHei" charset="0"/>
              </a:defRPr>
            </a:lvl1pPr>
          </a:lstStyle>
          <a:p>
            <a:pPr lvl="0"/>
            <a:r>
              <a:rPr kumimoji="1" lang="en-US" altLang="zh-CN" dirty="0" smtClean="0"/>
              <a:t>YOUR</a:t>
            </a:r>
            <a:r>
              <a:rPr kumimoji="1" lang="zh-CN" altLang="en-US" dirty="0" smtClean="0"/>
              <a:t> </a:t>
            </a:r>
            <a:r>
              <a:rPr kumimoji="1" lang="en-US" altLang="zh-CN" dirty="0" smtClean="0"/>
              <a:t>TITLE</a:t>
            </a:r>
            <a:r>
              <a:rPr kumimoji="1" lang="zh-CN" altLang="en-US" dirty="0" smtClean="0"/>
              <a:t> </a:t>
            </a:r>
            <a:r>
              <a:rPr kumimoji="1" lang="en-US" altLang="zh-CN" dirty="0" smtClean="0"/>
              <a:t>HERE</a:t>
            </a:r>
            <a:endParaRPr kumimoji="1" lang="zh-CN" altLang="en-US" dirty="0"/>
          </a:p>
        </p:txBody>
      </p:sp>
    </p:spTree>
    <p:extLst>
      <p:ext uri="{BB962C8B-B14F-4D97-AF65-F5344CB8AC3E}">
        <p14:creationId xmlns:p14="http://schemas.microsoft.com/office/powerpoint/2010/main" val="3935442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1766195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1014702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2750738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61778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9017787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166134016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B0220A-967B-4564-8762-40E7E1B2D65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285321093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B0220A-967B-4564-8762-40E7E1B2D655}" type="datetimeFigureOut">
              <a:rPr lang="zh-CN" altLang="en-US" smtClean="0"/>
              <a:t>2019/1/17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01E1CD-D610-4F68-AA4E-C1B786A5A95C}" type="slidenum">
              <a:rPr lang="zh-CN" altLang="en-US" smtClean="0"/>
              <a:t>‹#›</a:t>
            </a:fld>
            <a:endParaRPr lang="zh-CN" altLang="en-US"/>
          </a:p>
        </p:txBody>
      </p:sp>
    </p:spTree>
    <p:extLst>
      <p:ext uri="{BB962C8B-B14F-4D97-AF65-F5344CB8AC3E}">
        <p14:creationId xmlns:p14="http://schemas.microsoft.com/office/powerpoint/2010/main" val="3031761184"/>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51" r:id="rId13"/>
    <p:sldLayoutId id="2147483852" r:id="rId14"/>
    <p:sldLayoutId id="2147483679" r:id="rId15"/>
    <p:sldLayoutId id="2147483687" r:id="rId16"/>
    <p:sldLayoutId id="2147483680" r:id="rId17"/>
    <p:sldLayoutId id="2147483682" r:id="rId18"/>
    <p:sldLayoutId id="2147483681" r:id="rId19"/>
    <p:sldLayoutId id="2147483662" r:id="rId20"/>
    <p:sldLayoutId id="2147483873"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9800" y="1924334"/>
            <a:ext cx="7756309" cy="830997"/>
          </a:xfrm>
          <a:prstGeom prst="rect">
            <a:avLst/>
          </a:prstGeom>
          <a:noFill/>
        </p:spPr>
        <p:txBody>
          <a:bodyPr wrap="square" rtlCol="0">
            <a:spAutoFit/>
          </a:bodyPr>
          <a:lstStyle/>
          <a:p>
            <a:pPr algn="ctr"/>
            <a:r>
              <a:rPr lang="zh-CN" altLang="en-US" sz="4800" b="1" smtClean="0">
                <a:ln w="0"/>
                <a:solidFill>
                  <a:schemeClr val="accent1"/>
                </a:solidFill>
                <a:latin typeface="微软雅黑" panose="020B0503020204020204" pitchFamily="34" charset="-122"/>
                <a:ea typeface="微软雅黑" panose="020B0503020204020204" pitchFamily="34" charset="-122"/>
              </a:rPr>
              <a:t>推荐与预测分析系统</a:t>
            </a:r>
            <a:endParaRPr lang="zh-CN" altLang="en-US" sz="4800" b="1" dirty="0">
              <a:ln w="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907984" y="5264855"/>
            <a:ext cx="2359940" cy="338554"/>
          </a:xfrm>
          <a:prstGeom prst="rect">
            <a:avLst/>
          </a:prstGeom>
          <a:noFill/>
        </p:spPr>
        <p:txBody>
          <a:bodyPr wrap="square" rtlCol="0">
            <a:spAutoFit/>
          </a:bodyPr>
          <a:lstStyle/>
          <a:p>
            <a:pPr marL="285750" indent="-285750" algn="ctr"/>
            <a:r>
              <a:rPr lang="zh-CN" altLang="en-US" sz="1600" b="1" smtClean="0">
                <a:solidFill>
                  <a:schemeClr val="tx1">
                    <a:lumMod val="75000"/>
                    <a:lumOff val="25000"/>
                  </a:schemeClr>
                </a:solidFill>
                <a:latin typeface="微软雅黑" charset="0"/>
                <a:ea typeface="微软雅黑" charset="0"/>
              </a:rPr>
              <a:t>刘思杰 古仁华 刘向昆</a:t>
            </a:r>
            <a:endParaRPr lang="en-US" altLang="zh-CN" sz="1600" b="1" dirty="0" smtClean="0">
              <a:solidFill>
                <a:schemeClr val="tx1">
                  <a:lumMod val="75000"/>
                  <a:lumOff val="25000"/>
                </a:schemeClr>
              </a:solidFill>
              <a:latin typeface="微软雅黑" charset="0"/>
              <a:ea typeface="微软雅黑" charset="0"/>
            </a:endParaRPr>
          </a:p>
        </p:txBody>
      </p:sp>
    </p:spTree>
    <p:extLst>
      <p:ext uri="{BB962C8B-B14F-4D97-AF65-F5344CB8AC3E}">
        <p14:creationId xmlns:p14="http://schemas.microsoft.com/office/powerpoint/2010/main" val="16659474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43612" y="2683186"/>
            <a:ext cx="8713693" cy="3046988"/>
          </a:xfrm>
          <a:prstGeom prst="rect">
            <a:avLst/>
          </a:prstGeom>
        </p:spPr>
        <p:txBody>
          <a:bodyPr wrap="square">
            <a:spAutoFit/>
          </a:bodyPr>
          <a:lstStyle/>
          <a:p>
            <a:r>
              <a:rPr lang="en-US" altLang="zh-CN" sz="2400" dirty="0">
                <a:solidFill>
                  <a:srgbClr val="1A1A1A"/>
                </a:solidFill>
                <a:latin typeface="+mj-ea"/>
                <a:ea typeface="+mj-ea"/>
              </a:rPr>
              <a:t> </a:t>
            </a:r>
            <a:r>
              <a:rPr lang="en-US" altLang="zh-CN" sz="2400" dirty="0" smtClean="0">
                <a:solidFill>
                  <a:srgbClr val="1A1A1A"/>
                </a:solidFill>
                <a:latin typeface="+mj-ea"/>
                <a:ea typeface="+mj-ea"/>
              </a:rPr>
              <a:t>      </a:t>
            </a:r>
            <a:r>
              <a:rPr lang="zh-CN" altLang="en-US" sz="2400" dirty="0" smtClean="0">
                <a:solidFill>
                  <a:srgbClr val="1A1A1A"/>
                </a:solidFill>
                <a:latin typeface="+mj-ea"/>
                <a:ea typeface="+mj-ea"/>
              </a:rPr>
              <a:t>网络</a:t>
            </a:r>
            <a:r>
              <a:rPr lang="zh-CN" altLang="en-US" sz="2400" dirty="0">
                <a:solidFill>
                  <a:srgbClr val="1A1A1A"/>
                </a:solidFill>
                <a:latin typeface="+mj-ea"/>
                <a:ea typeface="+mj-ea"/>
              </a:rPr>
              <a:t>的第一层是词嵌入层，由每一个单词的嵌入向量组成的嵌入矩阵。下一层使用多个不同尺寸（窗口大小）的卷积核在嵌入矩阵上做</a:t>
            </a:r>
            <a:r>
              <a:rPr lang="zh-CN" altLang="en-US" sz="2400" dirty="0" smtClean="0">
                <a:solidFill>
                  <a:srgbClr val="1A1A1A"/>
                </a:solidFill>
                <a:latin typeface="+mj-ea"/>
                <a:ea typeface="+mj-ea"/>
              </a:rPr>
              <a:t>卷积。</a:t>
            </a:r>
            <a:r>
              <a:rPr lang="zh-CN" altLang="en-US" sz="2400" dirty="0">
                <a:solidFill>
                  <a:srgbClr val="1A1A1A"/>
                </a:solidFill>
                <a:latin typeface="+mj-ea"/>
                <a:ea typeface="+mj-ea"/>
              </a:rPr>
              <a:t>这里跟对图像做</a:t>
            </a:r>
            <a:r>
              <a:rPr lang="zh-CN" altLang="en-US" sz="2400" dirty="0" smtClean="0">
                <a:solidFill>
                  <a:srgbClr val="1A1A1A"/>
                </a:solidFill>
                <a:latin typeface="+mj-ea"/>
                <a:ea typeface="+mj-ea"/>
              </a:rPr>
              <a:t>卷积不同，</a:t>
            </a:r>
            <a:r>
              <a:rPr lang="zh-CN" altLang="en-US" sz="2400" dirty="0">
                <a:solidFill>
                  <a:srgbClr val="1A1A1A"/>
                </a:solidFill>
                <a:latin typeface="+mj-ea"/>
                <a:ea typeface="+mj-ea"/>
              </a:rPr>
              <a:t>图像的卷积通常用</a:t>
            </a:r>
            <a:r>
              <a:rPr lang="en-US" altLang="zh-CN" sz="2400" dirty="0">
                <a:solidFill>
                  <a:srgbClr val="1A1A1A"/>
                </a:solidFill>
                <a:latin typeface="+mj-ea"/>
                <a:ea typeface="+mj-ea"/>
              </a:rPr>
              <a:t>2x2</a:t>
            </a:r>
            <a:r>
              <a:rPr lang="zh-CN" altLang="en-US" sz="2400" dirty="0">
                <a:solidFill>
                  <a:srgbClr val="1A1A1A"/>
                </a:solidFill>
                <a:latin typeface="+mj-ea"/>
                <a:ea typeface="+mj-ea"/>
              </a:rPr>
              <a:t>、</a:t>
            </a:r>
            <a:r>
              <a:rPr lang="en-US" altLang="zh-CN" sz="2400" dirty="0">
                <a:solidFill>
                  <a:srgbClr val="1A1A1A"/>
                </a:solidFill>
                <a:latin typeface="+mj-ea"/>
                <a:ea typeface="+mj-ea"/>
              </a:rPr>
              <a:t>3x3</a:t>
            </a:r>
            <a:r>
              <a:rPr lang="zh-CN" altLang="en-US" sz="2400" dirty="0">
                <a:solidFill>
                  <a:srgbClr val="1A1A1A"/>
                </a:solidFill>
                <a:latin typeface="+mj-ea"/>
                <a:ea typeface="+mj-ea"/>
              </a:rPr>
              <a:t>、</a:t>
            </a:r>
            <a:r>
              <a:rPr lang="en-US" altLang="zh-CN" sz="2400" dirty="0">
                <a:solidFill>
                  <a:srgbClr val="1A1A1A"/>
                </a:solidFill>
                <a:latin typeface="+mj-ea"/>
                <a:ea typeface="+mj-ea"/>
              </a:rPr>
              <a:t>5x5</a:t>
            </a:r>
            <a:r>
              <a:rPr lang="zh-CN" altLang="en-US" sz="2400" dirty="0">
                <a:solidFill>
                  <a:srgbClr val="1A1A1A"/>
                </a:solidFill>
                <a:latin typeface="+mj-ea"/>
                <a:ea typeface="+mj-ea"/>
              </a:rPr>
              <a:t>之类的尺寸，而文本卷积要覆盖整个单词的嵌入向量，所以尺寸是（单词数，向量维度），比如每次滑动</a:t>
            </a:r>
            <a:r>
              <a:rPr lang="en-US" altLang="zh-CN" sz="2400" dirty="0">
                <a:solidFill>
                  <a:srgbClr val="1A1A1A"/>
                </a:solidFill>
                <a:latin typeface="+mj-ea"/>
                <a:ea typeface="+mj-ea"/>
              </a:rPr>
              <a:t>3</a:t>
            </a:r>
            <a:r>
              <a:rPr lang="zh-CN" altLang="en-US" sz="2400" dirty="0">
                <a:solidFill>
                  <a:srgbClr val="1A1A1A"/>
                </a:solidFill>
                <a:latin typeface="+mj-ea"/>
                <a:ea typeface="+mj-ea"/>
              </a:rPr>
              <a:t>个，</a:t>
            </a:r>
            <a:r>
              <a:rPr lang="en-US" altLang="zh-CN" sz="2400" dirty="0">
                <a:solidFill>
                  <a:srgbClr val="1A1A1A"/>
                </a:solidFill>
                <a:latin typeface="+mj-ea"/>
                <a:ea typeface="+mj-ea"/>
              </a:rPr>
              <a:t>4</a:t>
            </a:r>
            <a:r>
              <a:rPr lang="zh-CN" altLang="en-US" sz="2400" dirty="0">
                <a:solidFill>
                  <a:srgbClr val="1A1A1A"/>
                </a:solidFill>
                <a:latin typeface="+mj-ea"/>
                <a:ea typeface="+mj-ea"/>
              </a:rPr>
              <a:t>个或者</a:t>
            </a:r>
            <a:r>
              <a:rPr lang="en-US" altLang="zh-CN" sz="2400" dirty="0">
                <a:solidFill>
                  <a:srgbClr val="1A1A1A"/>
                </a:solidFill>
                <a:latin typeface="+mj-ea"/>
                <a:ea typeface="+mj-ea"/>
              </a:rPr>
              <a:t>5</a:t>
            </a:r>
            <a:r>
              <a:rPr lang="zh-CN" altLang="en-US" sz="2400" dirty="0">
                <a:solidFill>
                  <a:srgbClr val="1A1A1A"/>
                </a:solidFill>
                <a:latin typeface="+mj-ea"/>
                <a:ea typeface="+mj-ea"/>
              </a:rPr>
              <a:t>个单词。第三层网络是</a:t>
            </a:r>
            <a:r>
              <a:rPr lang="en-US" altLang="zh-CN" sz="2400" dirty="0">
                <a:solidFill>
                  <a:srgbClr val="1A1A1A"/>
                </a:solidFill>
                <a:latin typeface="+mj-ea"/>
                <a:ea typeface="+mj-ea"/>
              </a:rPr>
              <a:t>max pooling</a:t>
            </a:r>
            <a:r>
              <a:rPr lang="zh-CN" altLang="en-US" sz="2400" dirty="0">
                <a:solidFill>
                  <a:srgbClr val="1A1A1A"/>
                </a:solidFill>
                <a:latin typeface="+mj-ea"/>
                <a:ea typeface="+mj-ea"/>
              </a:rPr>
              <a:t>得到一个长向量，最后使用</a:t>
            </a:r>
            <a:r>
              <a:rPr lang="en-US" altLang="zh-CN" sz="2400" dirty="0">
                <a:solidFill>
                  <a:srgbClr val="1A1A1A"/>
                </a:solidFill>
                <a:latin typeface="+mj-ea"/>
                <a:ea typeface="+mj-ea"/>
              </a:rPr>
              <a:t>dropout</a:t>
            </a:r>
            <a:r>
              <a:rPr lang="zh-CN" altLang="en-US" sz="2400" dirty="0">
                <a:solidFill>
                  <a:srgbClr val="1A1A1A"/>
                </a:solidFill>
                <a:latin typeface="+mj-ea"/>
                <a:ea typeface="+mj-ea"/>
              </a:rPr>
              <a:t>做正则化，最终得到了电影</a:t>
            </a:r>
            <a:r>
              <a:rPr lang="en-US" altLang="zh-CN" sz="2400" dirty="0">
                <a:solidFill>
                  <a:srgbClr val="1A1A1A"/>
                </a:solidFill>
                <a:latin typeface="+mj-ea"/>
                <a:ea typeface="+mj-ea"/>
              </a:rPr>
              <a:t>Title</a:t>
            </a:r>
            <a:r>
              <a:rPr lang="zh-CN" altLang="en-US" sz="2400" dirty="0">
                <a:solidFill>
                  <a:srgbClr val="1A1A1A"/>
                </a:solidFill>
                <a:latin typeface="+mj-ea"/>
                <a:ea typeface="+mj-ea"/>
              </a:rPr>
              <a:t>的特征。</a:t>
            </a:r>
            <a:endParaRPr lang="zh-CN" altLang="en-US" sz="2400" dirty="0">
              <a:latin typeface="+mj-ea"/>
              <a:ea typeface="+mj-ea"/>
            </a:endParaRPr>
          </a:p>
        </p:txBody>
      </p:sp>
      <p:sp>
        <p:nvSpPr>
          <p:cNvPr id="3" name="文本占位符 1"/>
          <p:cNvSpPr>
            <a:spLocks noGrp="1"/>
          </p:cNvSpPr>
          <p:nvPr>
            <p:ph type="body" sz="quarter" idx="10"/>
          </p:nvPr>
        </p:nvSpPr>
        <p:spPr>
          <a:xfrm>
            <a:off x="1043612" y="1191444"/>
            <a:ext cx="3057247" cy="535531"/>
          </a:xfrm>
        </p:spPr>
        <p:txBody>
          <a:bodyPr/>
          <a:lstStyle/>
          <a:p>
            <a:r>
              <a:rPr lang="zh-CN" altLang="en-US" dirty="0" smtClean="0"/>
              <a:t>卷积网络的设计</a:t>
            </a:r>
            <a:endParaRPr lang="zh-CN" altLang="en-US" dirty="0"/>
          </a:p>
        </p:txBody>
      </p:sp>
    </p:spTree>
    <p:extLst>
      <p:ext uri="{BB962C8B-B14F-4D97-AF65-F5344CB8AC3E}">
        <p14:creationId xmlns:p14="http://schemas.microsoft.com/office/powerpoint/2010/main" val="32293320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https://pic3.zhimg.com/80/v2-3a4072d90a0be4792ab4b72a061844d2_hd.jpg"/>
          <p:cNvPicPr/>
          <p:nvPr/>
        </p:nvPicPr>
        <p:blipFill rotWithShape="1">
          <a:blip r:embed="rId2">
            <a:extLst>
              <a:ext uri="{28A0092B-C50C-407E-A947-70E740481C1C}">
                <a14:useLocalDpi xmlns:a14="http://schemas.microsoft.com/office/drawing/2010/main" val="0"/>
              </a:ext>
            </a:extLst>
          </a:blip>
          <a:srcRect l="3567" r="7087"/>
          <a:stretch/>
        </p:blipFill>
        <p:spPr bwMode="auto">
          <a:xfrm>
            <a:off x="1972236" y="2137242"/>
            <a:ext cx="7264568" cy="30085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71214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6446" y="2444648"/>
            <a:ext cx="8679470" cy="3821555"/>
          </a:xfrm>
          <a:prstGeom prst="rect">
            <a:avLst/>
          </a:prstGeom>
        </p:spPr>
      </p:pic>
      <p:sp>
        <p:nvSpPr>
          <p:cNvPr id="7" name="文本占位符 1"/>
          <p:cNvSpPr>
            <a:spLocks noGrp="1"/>
          </p:cNvSpPr>
          <p:nvPr>
            <p:ph type="body" sz="quarter" idx="10"/>
          </p:nvPr>
        </p:nvSpPr>
        <p:spPr>
          <a:xfrm>
            <a:off x="711918" y="655913"/>
            <a:ext cx="2236510" cy="535531"/>
          </a:xfrm>
        </p:spPr>
        <p:txBody>
          <a:bodyPr/>
          <a:lstStyle/>
          <a:p>
            <a:r>
              <a:rPr lang="zh-CN" altLang="en-US" dirty="0" smtClean="0"/>
              <a:t>实现的功能</a:t>
            </a:r>
            <a:endParaRPr lang="zh-CN" altLang="en-US" dirty="0"/>
          </a:p>
        </p:txBody>
      </p:sp>
      <p:sp>
        <p:nvSpPr>
          <p:cNvPr id="8" name="矩形 7"/>
          <p:cNvSpPr/>
          <p:nvPr/>
        </p:nvSpPr>
        <p:spPr>
          <a:xfrm>
            <a:off x="1122223" y="1478793"/>
            <a:ext cx="8713693" cy="461665"/>
          </a:xfrm>
          <a:prstGeom prst="rect">
            <a:avLst/>
          </a:prstGeom>
        </p:spPr>
        <p:txBody>
          <a:bodyPr wrap="square">
            <a:spAutoFit/>
          </a:bodyPr>
          <a:lstStyle/>
          <a:p>
            <a:r>
              <a:rPr lang="en-US" altLang="zh-CN" sz="2400" dirty="0">
                <a:solidFill>
                  <a:srgbClr val="1A1A1A"/>
                </a:solidFill>
                <a:latin typeface="+mj-ea"/>
                <a:ea typeface="+mj-ea"/>
              </a:rPr>
              <a:t> </a:t>
            </a:r>
            <a:r>
              <a:rPr lang="en-US" altLang="zh-CN" sz="2400" dirty="0" smtClean="0">
                <a:solidFill>
                  <a:srgbClr val="1A1A1A"/>
                </a:solidFill>
                <a:latin typeface="+mj-ea"/>
                <a:ea typeface="+mj-ea"/>
              </a:rPr>
              <a:t>      </a:t>
            </a:r>
            <a:r>
              <a:rPr lang="zh-CN" altLang="en-US" sz="2400" dirty="0" smtClean="0">
                <a:solidFill>
                  <a:srgbClr val="1A1A1A"/>
                </a:solidFill>
                <a:latin typeface="+mj-ea"/>
                <a:ea typeface="+mj-ea"/>
              </a:rPr>
              <a:t>我们实现了以下四种功能。</a:t>
            </a:r>
            <a:endParaRPr lang="zh-CN" altLang="en-US" sz="2400" dirty="0">
              <a:latin typeface="+mj-ea"/>
              <a:ea typeface="+mj-ea"/>
            </a:endParaRPr>
          </a:p>
        </p:txBody>
      </p:sp>
    </p:spTree>
    <p:extLst>
      <p:ext uri="{BB962C8B-B14F-4D97-AF65-F5344CB8AC3E}">
        <p14:creationId xmlns:p14="http://schemas.microsoft.com/office/powerpoint/2010/main" val="3525146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2377" y="367554"/>
            <a:ext cx="2147388" cy="554622"/>
          </a:xfrm>
        </p:spPr>
        <p:txBody>
          <a:bodyPr>
            <a:normAutofit fontScale="85000" lnSpcReduction="10000"/>
          </a:bodyPr>
          <a:lstStyle/>
          <a:p>
            <a:pPr algn="l"/>
            <a:r>
              <a:rPr kumimoji="1" lang="zh-CN" altLang="en-US" dirty="0" smtClean="0"/>
              <a:t>最终成果展示</a:t>
            </a:r>
            <a:endParaRPr kumimoji="1" lang="zh-CN" altLang="en-US" dirty="0"/>
          </a:p>
        </p:txBody>
      </p:sp>
      <p:sp>
        <p:nvSpPr>
          <p:cNvPr id="10" name="Freeform 217"/>
          <p:cNvSpPr>
            <a:spLocks noEditPoints="1"/>
          </p:cNvSpPr>
          <p:nvPr/>
        </p:nvSpPr>
        <p:spPr bwMode="auto">
          <a:xfrm>
            <a:off x="1782047" y="2273520"/>
            <a:ext cx="448331" cy="326059"/>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8"/>
          <p:cNvSpPr txBox="1"/>
          <p:nvPr/>
        </p:nvSpPr>
        <p:spPr>
          <a:xfrm>
            <a:off x="988898" y="3493190"/>
            <a:ext cx="2034628"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200" smtClean="0">
                <a:solidFill>
                  <a:schemeClr val="bg1"/>
                </a:solidFill>
                <a:latin typeface="微软雅黑" charset="0"/>
                <a:ea typeface="微软雅黑" charset="0"/>
              </a:rPr>
              <a:t>Movielens </a:t>
            </a:r>
            <a:r>
              <a:rPr lang="zh-CN" altLang="en-US" sz="1200" smtClean="0">
                <a:solidFill>
                  <a:schemeClr val="bg1"/>
                </a:solidFill>
                <a:latin typeface="微软雅黑" charset="0"/>
                <a:ea typeface="微软雅黑" charset="0"/>
              </a:rPr>
              <a:t>数据集</a:t>
            </a:r>
            <a:endParaRPr lang="en-US" altLang="zh-CN" sz="1200" smtClean="0">
              <a:solidFill>
                <a:schemeClr val="bg1"/>
              </a:solidFill>
              <a:latin typeface="微软雅黑" charset="0"/>
              <a:ea typeface="微软雅黑" charset="0"/>
            </a:endParaRPr>
          </a:p>
          <a:p>
            <a:pPr algn="ctr">
              <a:lnSpc>
                <a:spcPct val="130000"/>
              </a:lnSpc>
            </a:pPr>
            <a:r>
              <a:rPr lang="en-US" altLang="zh-CN" sz="1200" smtClean="0">
                <a:solidFill>
                  <a:schemeClr val="bg1"/>
                </a:solidFill>
                <a:latin typeface="微软雅黑" charset="0"/>
                <a:ea typeface="微软雅黑" charset="0"/>
              </a:rPr>
              <a:t>Grouplens </a:t>
            </a:r>
            <a:r>
              <a:rPr lang="zh-CN" altLang="en-US" sz="1200" smtClean="0">
                <a:solidFill>
                  <a:schemeClr val="bg1"/>
                </a:solidFill>
                <a:latin typeface="微软雅黑" charset="0"/>
                <a:ea typeface="微软雅黑" charset="0"/>
              </a:rPr>
              <a:t>收集的用户对电影的评价数据，有多种大小，使用于不同的目的</a:t>
            </a:r>
            <a:endParaRPr lang="zh-CN" altLang="en-US" sz="1200" dirty="0">
              <a:solidFill>
                <a:schemeClr val="bg1"/>
              </a:solidFill>
              <a:latin typeface="微软雅黑" charset="0"/>
              <a:ea typeface="微软雅黑" charset="0"/>
            </a:endParaRPr>
          </a:p>
        </p:txBody>
      </p:sp>
      <p:sp>
        <p:nvSpPr>
          <p:cNvPr id="34" name="矩形 33"/>
          <p:cNvSpPr/>
          <p:nvPr/>
        </p:nvSpPr>
        <p:spPr>
          <a:xfrm>
            <a:off x="150351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数据收集</a:t>
            </a:r>
            <a:endParaRPr lang="en-US" altLang="zh-CN" sz="1600" b="1" dirty="0">
              <a:solidFill>
                <a:schemeClr val="bg1"/>
              </a:solidFill>
              <a:ea typeface="微软雅黑" charset="0"/>
            </a:endParaRPr>
          </a:p>
        </p:txBody>
      </p:sp>
      <p:sp>
        <p:nvSpPr>
          <p:cNvPr id="39" name="文本框 8"/>
          <p:cNvSpPr txBox="1"/>
          <p:nvPr/>
        </p:nvSpPr>
        <p:spPr>
          <a:xfrm>
            <a:off x="371542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40" name="矩形 39"/>
          <p:cNvSpPr/>
          <p:nvPr/>
        </p:nvSpPr>
        <p:spPr>
          <a:xfrm>
            <a:off x="4230036"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数据清晰</a:t>
            </a:r>
            <a:endParaRPr lang="en-US" altLang="zh-CN" sz="1600" b="1" dirty="0">
              <a:solidFill>
                <a:schemeClr val="bg1"/>
              </a:solidFill>
              <a:ea typeface="微软雅黑" charset="0"/>
            </a:endParaRPr>
          </a:p>
        </p:txBody>
      </p:sp>
      <p:grpSp>
        <p:nvGrpSpPr>
          <p:cNvPr id="43" name="组 42"/>
          <p:cNvGrpSpPr/>
          <p:nvPr/>
        </p:nvGrpSpPr>
        <p:grpSpPr>
          <a:xfrm>
            <a:off x="4470240" y="2054511"/>
            <a:ext cx="524994" cy="629191"/>
            <a:chOff x="1536700" y="911225"/>
            <a:chExt cx="831850" cy="996950"/>
          </a:xfrm>
          <a:solidFill>
            <a:schemeClr val="bg1"/>
          </a:solidFill>
        </p:grpSpPr>
        <p:sp>
          <p:nvSpPr>
            <p:cNvPr id="4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58" name="文本框 8"/>
          <p:cNvSpPr txBox="1"/>
          <p:nvPr/>
        </p:nvSpPr>
        <p:spPr>
          <a:xfrm>
            <a:off x="6441948"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59" name="矩形 58"/>
          <p:cNvSpPr/>
          <p:nvPr/>
        </p:nvSpPr>
        <p:spPr>
          <a:xfrm>
            <a:off x="695656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数据分析</a:t>
            </a:r>
            <a:endParaRPr lang="en-US" altLang="zh-CN" sz="1600" b="1" dirty="0">
              <a:solidFill>
                <a:schemeClr val="bg1"/>
              </a:solidFill>
              <a:ea typeface="微软雅黑" charset="0"/>
            </a:endParaRPr>
          </a:p>
        </p:txBody>
      </p:sp>
      <p:sp>
        <p:nvSpPr>
          <p:cNvPr id="80" name="Freeform 119"/>
          <p:cNvSpPr>
            <a:spLocks noEditPoints="1"/>
          </p:cNvSpPr>
          <p:nvPr/>
        </p:nvSpPr>
        <p:spPr bwMode="auto">
          <a:xfrm>
            <a:off x="7238896" y="2188765"/>
            <a:ext cx="440732" cy="440732"/>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8"/>
          <p:cNvSpPr txBox="1"/>
          <p:nvPr/>
        </p:nvSpPr>
        <p:spPr>
          <a:xfrm>
            <a:off x="916847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65" name="矩形 64"/>
          <p:cNvSpPr/>
          <p:nvPr/>
        </p:nvSpPr>
        <p:spPr>
          <a:xfrm>
            <a:off x="9888270" y="3072626"/>
            <a:ext cx="595035" cy="380810"/>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推荐</a:t>
            </a:r>
            <a:endParaRPr lang="en-US" altLang="zh-CN" sz="1600" b="1" dirty="0">
              <a:solidFill>
                <a:schemeClr val="bg1"/>
              </a:solidFill>
              <a:ea typeface="微软雅黑" charset="0"/>
            </a:endParaRPr>
          </a:p>
        </p:txBody>
      </p:sp>
      <p:grpSp>
        <p:nvGrpSpPr>
          <p:cNvPr id="90" name="组 89"/>
          <p:cNvGrpSpPr/>
          <p:nvPr/>
        </p:nvGrpSpPr>
        <p:grpSpPr>
          <a:xfrm>
            <a:off x="9923290" y="2266812"/>
            <a:ext cx="525383" cy="308813"/>
            <a:chOff x="3902075" y="4498975"/>
            <a:chExt cx="831850" cy="488950"/>
          </a:xfrm>
          <a:solidFill>
            <a:schemeClr val="bg1"/>
          </a:solidFill>
        </p:grpSpPr>
        <p:sp>
          <p:nvSpPr>
            <p:cNvPr id="91"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35" name="图片 34" descr="D:\my\Desktop\SE\运行截图\当前流行.png"/>
          <p:cNvPicPr/>
          <p:nvPr/>
        </p:nvPicPr>
        <p:blipFill rotWithShape="1">
          <a:blip r:embed="rId2">
            <a:extLst>
              <a:ext uri="{28A0092B-C50C-407E-A947-70E740481C1C}">
                <a14:useLocalDpi xmlns:a14="http://schemas.microsoft.com/office/drawing/2010/main" val="0"/>
              </a:ext>
            </a:extLst>
          </a:blip>
          <a:srcRect t="5847" r="3311" b="3600"/>
          <a:stretch/>
        </p:blipFill>
        <p:spPr bwMode="auto">
          <a:xfrm>
            <a:off x="1843907" y="1398494"/>
            <a:ext cx="7367756" cy="349223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82291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2377" y="481064"/>
            <a:ext cx="1778001" cy="441111"/>
          </a:xfrm>
        </p:spPr>
        <p:txBody>
          <a:bodyPr>
            <a:normAutofit fontScale="70000" lnSpcReduction="20000"/>
          </a:bodyPr>
          <a:lstStyle/>
          <a:p>
            <a:pPr algn="l"/>
            <a:r>
              <a:rPr kumimoji="1" lang="zh-CN" altLang="en-US" dirty="0" smtClean="0"/>
              <a:t>最终成果展示</a:t>
            </a:r>
            <a:endParaRPr kumimoji="1" lang="zh-CN" altLang="en-US" dirty="0"/>
          </a:p>
        </p:txBody>
      </p:sp>
      <p:sp>
        <p:nvSpPr>
          <p:cNvPr id="10" name="Freeform 217"/>
          <p:cNvSpPr>
            <a:spLocks noEditPoints="1"/>
          </p:cNvSpPr>
          <p:nvPr/>
        </p:nvSpPr>
        <p:spPr bwMode="auto">
          <a:xfrm>
            <a:off x="1782047" y="2273520"/>
            <a:ext cx="448331" cy="326059"/>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8"/>
          <p:cNvSpPr txBox="1"/>
          <p:nvPr/>
        </p:nvSpPr>
        <p:spPr>
          <a:xfrm>
            <a:off x="988898" y="3493190"/>
            <a:ext cx="2034628"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200" smtClean="0">
                <a:solidFill>
                  <a:schemeClr val="bg1"/>
                </a:solidFill>
                <a:latin typeface="微软雅黑" charset="0"/>
                <a:ea typeface="微软雅黑" charset="0"/>
              </a:rPr>
              <a:t>Movielens </a:t>
            </a:r>
            <a:r>
              <a:rPr lang="zh-CN" altLang="en-US" sz="1200" smtClean="0">
                <a:solidFill>
                  <a:schemeClr val="bg1"/>
                </a:solidFill>
                <a:latin typeface="微软雅黑" charset="0"/>
                <a:ea typeface="微软雅黑" charset="0"/>
              </a:rPr>
              <a:t>数据集</a:t>
            </a:r>
            <a:endParaRPr lang="en-US" altLang="zh-CN" sz="1200" smtClean="0">
              <a:solidFill>
                <a:schemeClr val="bg1"/>
              </a:solidFill>
              <a:latin typeface="微软雅黑" charset="0"/>
              <a:ea typeface="微软雅黑" charset="0"/>
            </a:endParaRPr>
          </a:p>
          <a:p>
            <a:pPr algn="ctr">
              <a:lnSpc>
                <a:spcPct val="130000"/>
              </a:lnSpc>
            </a:pPr>
            <a:r>
              <a:rPr lang="en-US" altLang="zh-CN" sz="1200" smtClean="0">
                <a:solidFill>
                  <a:schemeClr val="bg1"/>
                </a:solidFill>
                <a:latin typeface="微软雅黑" charset="0"/>
                <a:ea typeface="微软雅黑" charset="0"/>
              </a:rPr>
              <a:t>Grouplens </a:t>
            </a:r>
            <a:r>
              <a:rPr lang="zh-CN" altLang="en-US" sz="1200" smtClean="0">
                <a:solidFill>
                  <a:schemeClr val="bg1"/>
                </a:solidFill>
                <a:latin typeface="微软雅黑" charset="0"/>
                <a:ea typeface="微软雅黑" charset="0"/>
              </a:rPr>
              <a:t>收集的用户对电影的评价数据，有多种大小，使用于不同的目的</a:t>
            </a:r>
            <a:endParaRPr lang="zh-CN" altLang="en-US" sz="1200" dirty="0">
              <a:solidFill>
                <a:schemeClr val="bg1"/>
              </a:solidFill>
              <a:latin typeface="微软雅黑" charset="0"/>
              <a:ea typeface="微软雅黑" charset="0"/>
            </a:endParaRPr>
          </a:p>
        </p:txBody>
      </p:sp>
      <p:sp>
        <p:nvSpPr>
          <p:cNvPr id="34" name="矩形 33"/>
          <p:cNvSpPr/>
          <p:nvPr/>
        </p:nvSpPr>
        <p:spPr>
          <a:xfrm>
            <a:off x="150351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数据收集</a:t>
            </a:r>
            <a:endParaRPr lang="en-US" altLang="zh-CN" sz="1600" b="1" dirty="0">
              <a:solidFill>
                <a:schemeClr val="bg1"/>
              </a:solidFill>
              <a:ea typeface="微软雅黑" charset="0"/>
            </a:endParaRPr>
          </a:p>
        </p:txBody>
      </p:sp>
      <p:sp>
        <p:nvSpPr>
          <p:cNvPr id="39" name="文本框 8"/>
          <p:cNvSpPr txBox="1"/>
          <p:nvPr/>
        </p:nvSpPr>
        <p:spPr>
          <a:xfrm>
            <a:off x="371542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40" name="矩形 39"/>
          <p:cNvSpPr/>
          <p:nvPr/>
        </p:nvSpPr>
        <p:spPr>
          <a:xfrm>
            <a:off x="4230036"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数据清晰</a:t>
            </a:r>
            <a:endParaRPr lang="en-US" altLang="zh-CN" sz="1600" b="1" dirty="0">
              <a:solidFill>
                <a:schemeClr val="bg1"/>
              </a:solidFill>
              <a:ea typeface="微软雅黑" charset="0"/>
            </a:endParaRPr>
          </a:p>
        </p:txBody>
      </p:sp>
      <p:grpSp>
        <p:nvGrpSpPr>
          <p:cNvPr id="43" name="组 42"/>
          <p:cNvGrpSpPr/>
          <p:nvPr/>
        </p:nvGrpSpPr>
        <p:grpSpPr>
          <a:xfrm>
            <a:off x="4470240" y="2054511"/>
            <a:ext cx="524994" cy="629191"/>
            <a:chOff x="1536700" y="911225"/>
            <a:chExt cx="831850" cy="996950"/>
          </a:xfrm>
          <a:solidFill>
            <a:schemeClr val="bg1"/>
          </a:solidFill>
        </p:grpSpPr>
        <p:sp>
          <p:nvSpPr>
            <p:cNvPr id="4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58" name="文本框 8"/>
          <p:cNvSpPr txBox="1"/>
          <p:nvPr/>
        </p:nvSpPr>
        <p:spPr>
          <a:xfrm>
            <a:off x="6441948"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59" name="矩形 58"/>
          <p:cNvSpPr/>
          <p:nvPr/>
        </p:nvSpPr>
        <p:spPr>
          <a:xfrm>
            <a:off x="695656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数据分析</a:t>
            </a:r>
            <a:endParaRPr lang="en-US" altLang="zh-CN" sz="1600" b="1" dirty="0">
              <a:solidFill>
                <a:schemeClr val="bg1"/>
              </a:solidFill>
              <a:ea typeface="微软雅黑" charset="0"/>
            </a:endParaRPr>
          </a:p>
        </p:txBody>
      </p:sp>
      <p:sp>
        <p:nvSpPr>
          <p:cNvPr id="80" name="Freeform 119"/>
          <p:cNvSpPr>
            <a:spLocks noEditPoints="1"/>
          </p:cNvSpPr>
          <p:nvPr/>
        </p:nvSpPr>
        <p:spPr bwMode="auto">
          <a:xfrm>
            <a:off x="7238896" y="2188765"/>
            <a:ext cx="440732" cy="440732"/>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8"/>
          <p:cNvSpPr txBox="1"/>
          <p:nvPr/>
        </p:nvSpPr>
        <p:spPr>
          <a:xfrm>
            <a:off x="916847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65" name="矩形 64"/>
          <p:cNvSpPr/>
          <p:nvPr/>
        </p:nvSpPr>
        <p:spPr>
          <a:xfrm>
            <a:off x="9888270" y="3072626"/>
            <a:ext cx="595035" cy="380810"/>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推荐</a:t>
            </a:r>
            <a:endParaRPr lang="en-US" altLang="zh-CN" sz="1600" b="1" dirty="0">
              <a:solidFill>
                <a:schemeClr val="bg1"/>
              </a:solidFill>
              <a:ea typeface="微软雅黑" charset="0"/>
            </a:endParaRPr>
          </a:p>
        </p:txBody>
      </p:sp>
      <p:grpSp>
        <p:nvGrpSpPr>
          <p:cNvPr id="90" name="组 89"/>
          <p:cNvGrpSpPr/>
          <p:nvPr/>
        </p:nvGrpSpPr>
        <p:grpSpPr>
          <a:xfrm>
            <a:off x="9923290" y="2266812"/>
            <a:ext cx="525383" cy="308813"/>
            <a:chOff x="3902075" y="4498975"/>
            <a:chExt cx="831850" cy="488950"/>
          </a:xfrm>
          <a:solidFill>
            <a:schemeClr val="bg1"/>
          </a:solidFill>
        </p:grpSpPr>
        <p:sp>
          <p:nvSpPr>
            <p:cNvPr id="91"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36" name="图片 35" descr="D:\my\Desktop\SE\运行截图\最热榜单.png"/>
          <p:cNvPicPr/>
          <p:nvPr/>
        </p:nvPicPr>
        <p:blipFill rotWithShape="1">
          <a:blip r:embed="rId2">
            <a:extLst>
              <a:ext uri="{28A0092B-C50C-407E-A947-70E740481C1C}">
                <a14:useLocalDpi xmlns:a14="http://schemas.microsoft.com/office/drawing/2010/main" val="0"/>
              </a:ext>
            </a:extLst>
          </a:blip>
          <a:srcRect t="2460" r="3277" b="2781"/>
          <a:stretch/>
        </p:blipFill>
        <p:spPr bwMode="auto">
          <a:xfrm>
            <a:off x="2006645" y="2086572"/>
            <a:ext cx="7427053" cy="353192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0671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2377" y="481064"/>
            <a:ext cx="1778001" cy="441111"/>
          </a:xfrm>
        </p:spPr>
        <p:txBody>
          <a:bodyPr>
            <a:normAutofit fontScale="70000" lnSpcReduction="20000"/>
          </a:bodyPr>
          <a:lstStyle/>
          <a:p>
            <a:pPr algn="l"/>
            <a:r>
              <a:rPr kumimoji="1" lang="zh-CN" altLang="en-US" dirty="0" smtClean="0"/>
              <a:t>最终成果展示</a:t>
            </a:r>
            <a:endParaRPr kumimoji="1" lang="zh-CN" altLang="en-US" dirty="0"/>
          </a:p>
        </p:txBody>
      </p:sp>
      <p:sp>
        <p:nvSpPr>
          <p:cNvPr id="10" name="Freeform 217"/>
          <p:cNvSpPr>
            <a:spLocks noEditPoints="1"/>
          </p:cNvSpPr>
          <p:nvPr/>
        </p:nvSpPr>
        <p:spPr bwMode="auto">
          <a:xfrm>
            <a:off x="1782047" y="2273520"/>
            <a:ext cx="448331" cy="326059"/>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8"/>
          <p:cNvSpPr txBox="1"/>
          <p:nvPr/>
        </p:nvSpPr>
        <p:spPr>
          <a:xfrm>
            <a:off x="988898" y="3493190"/>
            <a:ext cx="2034628"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200" smtClean="0">
                <a:solidFill>
                  <a:schemeClr val="bg1"/>
                </a:solidFill>
                <a:latin typeface="微软雅黑" charset="0"/>
                <a:ea typeface="微软雅黑" charset="0"/>
              </a:rPr>
              <a:t>Movielens </a:t>
            </a:r>
            <a:r>
              <a:rPr lang="zh-CN" altLang="en-US" sz="1200" smtClean="0">
                <a:solidFill>
                  <a:schemeClr val="bg1"/>
                </a:solidFill>
                <a:latin typeface="微软雅黑" charset="0"/>
                <a:ea typeface="微软雅黑" charset="0"/>
              </a:rPr>
              <a:t>数据集</a:t>
            </a:r>
            <a:endParaRPr lang="en-US" altLang="zh-CN" sz="1200" smtClean="0">
              <a:solidFill>
                <a:schemeClr val="bg1"/>
              </a:solidFill>
              <a:latin typeface="微软雅黑" charset="0"/>
              <a:ea typeface="微软雅黑" charset="0"/>
            </a:endParaRPr>
          </a:p>
          <a:p>
            <a:pPr algn="ctr">
              <a:lnSpc>
                <a:spcPct val="130000"/>
              </a:lnSpc>
            </a:pPr>
            <a:r>
              <a:rPr lang="en-US" altLang="zh-CN" sz="1200" smtClean="0">
                <a:solidFill>
                  <a:schemeClr val="bg1"/>
                </a:solidFill>
                <a:latin typeface="微软雅黑" charset="0"/>
                <a:ea typeface="微软雅黑" charset="0"/>
              </a:rPr>
              <a:t>Grouplens </a:t>
            </a:r>
            <a:r>
              <a:rPr lang="zh-CN" altLang="en-US" sz="1200" smtClean="0">
                <a:solidFill>
                  <a:schemeClr val="bg1"/>
                </a:solidFill>
                <a:latin typeface="微软雅黑" charset="0"/>
                <a:ea typeface="微软雅黑" charset="0"/>
              </a:rPr>
              <a:t>收集的用户对电影的评价数据，有多种大小，使用于不同的目的</a:t>
            </a:r>
            <a:endParaRPr lang="zh-CN" altLang="en-US" sz="1200" dirty="0">
              <a:solidFill>
                <a:schemeClr val="bg1"/>
              </a:solidFill>
              <a:latin typeface="微软雅黑" charset="0"/>
              <a:ea typeface="微软雅黑" charset="0"/>
            </a:endParaRPr>
          </a:p>
        </p:txBody>
      </p:sp>
      <p:sp>
        <p:nvSpPr>
          <p:cNvPr id="34" name="矩形 33"/>
          <p:cNvSpPr/>
          <p:nvPr/>
        </p:nvSpPr>
        <p:spPr>
          <a:xfrm>
            <a:off x="150351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数据收集</a:t>
            </a:r>
            <a:endParaRPr lang="en-US" altLang="zh-CN" sz="1600" b="1" dirty="0">
              <a:solidFill>
                <a:schemeClr val="bg1"/>
              </a:solidFill>
              <a:ea typeface="微软雅黑" charset="0"/>
            </a:endParaRPr>
          </a:p>
        </p:txBody>
      </p:sp>
      <p:sp>
        <p:nvSpPr>
          <p:cNvPr id="39" name="文本框 8"/>
          <p:cNvSpPr txBox="1"/>
          <p:nvPr/>
        </p:nvSpPr>
        <p:spPr>
          <a:xfrm>
            <a:off x="371542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40" name="矩形 39"/>
          <p:cNvSpPr/>
          <p:nvPr/>
        </p:nvSpPr>
        <p:spPr>
          <a:xfrm>
            <a:off x="4230036"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数据清晰</a:t>
            </a:r>
            <a:endParaRPr lang="en-US" altLang="zh-CN" sz="1600" b="1" dirty="0">
              <a:solidFill>
                <a:schemeClr val="bg1"/>
              </a:solidFill>
              <a:ea typeface="微软雅黑" charset="0"/>
            </a:endParaRPr>
          </a:p>
        </p:txBody>
      </p:sp>
      <p:grpSp>
        <p:nvGrpSpPr>
          <p:cNvPr id="43" name="组 42"/>
          <p:cNvGrpSpPr/>
          <p:nvPr/>
        </p:nvGrpSpPr>
        <p:grpSpPr>
          <a:xfrm>
            <a:off x="4470240" y="2054511"/>
            <a:ext cx="524994" cy="629191"/>
            <a:chOff x="1536700" y="911225"/>
            <a:chExt cx="831850" cy="996950"/>
          </a:xfrm>
          <a:solidFill>
            <a:schemeClr val="bg1"/>
          </a:solidFill>
        </p:grpSpPr>
        <p:sp>
          <p:nvSpPr>
            <p:cNvPr id="4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58" name="文本框 8"/>
          <p:cNvSpPr txBox="1"/>
          <p:nvPr/>
        </p:nvSpPr>
        <p:spPr>
          <a:xfrm>
            <a:off x="6441948"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59" name="矩形 58"/>
          <p:cNvSpPr/>
          <p:nvPr/>
        </p:nvSpPr>
        <p:spPr>
          <a:xfrm>
            <a:off x="695656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数据分析</a:t>
            </a:r>
            <a:endParaRPr lang="en-US" altLang="zh-CN" sz="1600" b="1" dirty="0">
              <a:solidFill>
                <a:schemeClr val="bg1"/>
              </a:solidFill>
              <a:ea typeface="微软雅黑" charset="0"/>
            </a:endParaRPr>
          </a:p>
        </p:txBody>
      </p:sp>
      <p:sp>
        <p:nvSpPr>
          <p:cNvPr id="80" name="Freeform 119"/>
          <p:cNvSpPr>
            <a:spLocks noEditPoints="1"/>
          </p:cNvSpPr>
          <p:nvPr/>
        </p:nvSpPr>
        <p:spPr bwMode="auto">
          <a:xfrm>
            <a:off x="7238896" y="2188765"/>
            <a:ext cx="440732" cy="440732"/>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8"/>
          <p:cNvSpPr txBox="1"/>
          <p:nvPr/>
        </p:nvSpPr>
        <p:spPr>
          <a:xfrm>
            <a:off x="916847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65" name="矩形 64"/>
          <p:cNvSpPr/>
          <p:nvPr/>
        </p:nvSpPr>
        <p:spPr>
          <a:xfrm>
            <a:off x="9888270" y="3072626"/>
            <a:ext cx="595035" cy="380810"/>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推荐</a:t>
            </a:r>
            <a:endParaRPr lang="en-US" altLang="zh-CN" sz="1600" b="1" dirty="0">
              <a:solidFill>
                <a:schemeClr val="bg1"/>
              </a:solidFill>
              <a:ea typeface="微软雅黑" charset="0"/>
            </a:endParaRPr>
          </a:p>
        </p:txBody>
      </p:sp>
      <p:grpSp>
        <p:nvGrpSpPr>
          <p:cNvPr id="90" name="组 89"/>
          <p:cNvGrpSpPr/>
          <p:nvPr/>
        </p:nvGrpSpPr>
        <p:grpSpPr>
          <a:xfrm>
            <a:off x="9923290" y="2266812"/>
            <a:ext cx="525383" cy="308813"/>
            <a:chOff x="3902075" y="4498975"/>
            <a:chExt cx="831850" cy="488950"/>
          </a:xfrm>
          <a:solidFill>
            <a:schemeClr val="bg1"/>
          </a:solidFill>
        </p:grpSpPr>
        <p:sp>
          <p:nvSpPr>
            <p:cNvPr id="91"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36" name="图片 35" descr="D:\my\Desktop\SE\运行截图新\推荐你喜欢的电影.jpg"/>
          <p:cNvPicPr/>
          <p:nvPr/>
        </p:nvPicPr>
        <p:blipFill rotWithShape="1">
          <a:blip r:embed="rId2">
            <a:extLst>
              <a:ext uri="{28A0092B-C50C-407E-A947-70E740481C1C}">
                <a14:useLocalDpi xmlns:a14="http://schemas.microsoft.com/office/drawing/2010/main" val="0"/>
              </a:ext>
            </a:extLst>
          </a:blip>
          <a:srcRect r="4453"/>
          <a:stretch/>
        </p:blipFill>
        <p:spPr bwMode="auto">
          <a:xfrm>
            <a:off x="1604683" y="1965904"/>
            <a:ext cx="7805924" cy="373564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76276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2377" y="481064"/>
            <a:ext cx="1778001" cy="441111"/>
          </a:xfrm>
        </p:spPr>
        <p:txBody>
          <a:bodyPr>
            <a:normAutofit fontScale="70000" lnSpcReduction="20000"/>
          </a:bodyPr>
          <a:lstStyle/>
          <a:p>
            <a:pPr algn="l"/>
            <a:r>
              <a:rPr kumimoji="1" lang="zh-CN" altLang="en-US" dirty="0" smtClean="0"/>
              <a:t>最终成果展示</a:t>
            </a:r>
            <a:endParaRPr kumimoji="1" lang="zh-CN" altLang="en-US" dirty="0"/>
          </a:p>
        </p:txBody>
      </p:sp>
      <p:sp>
        <p:nvSpPr>
          <p:cNvPr id="10" name="Freeform 217"/>
          <p:cNvSpPr>
            <a:spLocks noEditPoints="1"/>
          </p:cNvSpPr>
          <p:nvPr/>
        </p:nvSpPr>
        <p:spPr bwMode="auto">
          <a:xfrm>
            <a:off x="1782047" y="2273520"/>
            <a:ext cx="448331" cy="326059"/>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8"/>
          <p:cNvSpPr txBox="1"/>
          <p:nvPr/>
        </p:nvSpPr>
        <p:spPr>
          <a:xfrm>
            <a:off x="988898" y="3493190"/>
            <a:ext cx="2034628"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200" smtClean="0">
                <a:solidFill>
                  <a:schemeClr val="bg1"/>
                </a:solidFill>
                <a:latin typeface="微软雅黑" charset="0"/>
                <a:ea typeface="微软雅黑" charset="0"/>
              </a:rPr>
              <a:t>Movielens </a:t>
            </a:r>
            <a:r>
              <a:rPr lang="zh-CN" altLang="en-US" sz="1200" smtClean="0">
                <a:solidFill>
                  <a:schemeClr val="bg1"/>
                </a:solidFill>
                <a:latin typeface="微软雅黑" charset="0"/>
                <a:ea typeface="微软雅黑" charset="0"/>
              </a:rPr>
              <a:t>数据集</a:t>
            </a:r>
            <a:endParaRPr lang="en-US" altLang="zh-CN" sz="1200" smtClean="0">
              <a:solidFill>
                <a:schemeClr val="bg1"/>
              </a:solidFill>
              <a:latin typeface="微软雅黑" charset="0"/>
              <a:ea typeface="微软雅黑" charset="0"/>
            </a:endParaRPr>
          </a:p>
          <a:p>
            <a:pPr algn="ctr">
              <a:lnSpc>
                <a:spcPct val="130000"/>
              </a:lnSpc>
            </a:pPr>
            <a:r>
              <a:rPr lang="en-US" altLang="zh-CN" sz="1200" smtClean="0">
                <a:solidFill>
                  <a:schemeClr val="bg1"/>
                </a:solidFill>
                <a:latin typeface="微软雅黑" charset="0"/>
                <a:ea typeface="微软雅黑" charset="0"/>
              </a:rPr>
              <a:t>Grouplens </a:t>
            </a:r>
            <a:r>
              <a:rPr lang="zh-CN" altLang="en-US" sz="1200" smtClean="0">
                <a:solidFill>
                  <a:schemeClr val="bg1"/>
                </a:solidFill>
                <a:latin typeface="微软雅黑" charset="0"/>
                <a:ea typeface="微软雅黑" charset="0"/>
              </a:rPr>
              <a:t>收集的用户对电影的评价数据，有多种大小，使用于不同的目的</a:t>
            </a:r>
            <a:endParaRPr lang="zh-CN" altLang="en-US" sz="1200" dirty="0">
              <a:solidFill>
                <a:schemeClr val="bg1"/>
              </a:solidFill>
              <a:latin typeface="微软雅黑" charset="0"/>
              <a:ea typeface="微软雅黑" charset="0"/>
            </a:endParaRPr>
          </a:p>
        </p:txBody>
      </p:sp>
      <p:sp>
        <p:nvSpPr>
          <p:cNvPr id="34" name="矩形 33"/>
          <p:cNvSpPr/>
          <p:nvPr/>
        </p:nvSpPr>
        <p:spPr>
          <a:xfrm>
            <a:off x="150351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数据收集</a:t>
            </a:r>
            <a:endParaRPr lang="en-US" altLang="zh-CN" sz="1600" b="1" dirty="0">
              <a:solidFill>
                <a:schemeClr val="bg1"/>
              </a:solidFill>
              <a:ea typeface="微软雅黑" charset="0"/>
            </a:endParaRPr>
          </a:p>
        </p:txBody>
      </p:sp>
      <p:sp>
        <p:nvSpPr>
          <p:cNvPr id="39" name="文本框 8"/>
          <p:cNvSpPr txBox="1"/>
          <p:nvPr/>
        </p:nvSpPr>
        <p:spPr>
          <a:xfrm>
            <a:off x="371542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40" name="矩形 39"/>
          <p:cNvSpPr/>
          <p:nvPr/>
        </p:nvSpPr>
        <p:spPr>
          <a:xfrm>
            <a:off x="4230036"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数据清晰</a:t>
            </a:r>
            <a:endParaRPr lang="en-US" altLang="zh-CN" sz="1600" b="1" dirty="0">
              <a:solidFill>
                <a:schemeClr val="bg1"/>
              </a:solidFill>
              <a:ea typeface="微软雅黑" charset="0"/>
            </a:endParaRPr>
          </a:p>
        </p:txBody>
      </p:sp>
      <p:grpSp>
        <p:nvGrpSpPr>
          <p:cNvPr id="43" name="组 42"/>
          <p:cNvGrpSpPr/>
          <p:nvPr/>
        </p:nvGrpSpPr>
        <p:grpSpPr>
          <a:xfrm>
            <a:off x="4470240" y="2054511"/>
            <a:ext cx="524994" cy="629191"/>
            <a:chOff x="1536700" y="911225"/>
            <a:chExt cx="831850" cy="996950"/>
          </a:xfrm>
          <a:solidFill>
            <a:schemeClr val="bg1"/>
          </a:solidFill>
        </p:grpSpPr>
        <p:sp>
          <p:nvSpPr>
            <p:cNvPr id="4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58" name="文本框 8"/>
          <p:cNvSpPr txBox="1"/>
          <p:nvPr/>
        </p:nvSpPr>
        <p:spPr>
          <a:xfrm>
            <a:off x="6441948"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59" name="矩形 58"/>
          <p:cNvSpPr/>
          <p:nvPr/>
        </p:nvSpPr>
        <p:spPr>
          <a:xfrm>
            <a:off x="695656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数据分析</a:t>
            </a:r>
            <a:endParaRPr lang="en-US" altLang="zh-CN" sz="1600" b="1" dirty="0">
              <a:solidFill>
                <a:schemeClr val="bg1"/>
              </a:solidFill>
              <a:ea typeface="微软雅黑" charset="0"/>
            </a:endParaRPr>
          </a:p>
        </p:txBody>
      </p:sp>
      <p:sp>
        <p:nvSpPr>
          <p:cNvPr id="80" name="Freeform 119"/>
          <p:cNvSpPr>
            <a:spLocks noEditPoints="1"/>
          </p:cNvSpPr>
          <p:nvPr/>
        </p:nvSpPr>
        <p:spPr bwMode="auto">
          <a:xfrm>
            <a:off x="7238896" y="2188765"/>
            <a:ext cx="440732" cy="440732"/>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8"/>
          <p:cNvSpPr txBox="1"/>
          <p:nvPr/>
        </p:nvSpPr>
        <p:spPr>
          <a:xfrm>
            <a:off x="916847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65" name="矩形 64"/>
          <p:cNvSpPr/>
          <p:nvPr/>
        </p:nvSpPr>
        <p:spPr>
          <a:xfrm>
            <a:off x="9888270" y="3072626"/>
            <a:ext cx="595035" cy="380810"/>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推荐</a:t>
            </a:r>
            <a:endParaRPr lang="en-US" altLang="zh-CN" sz="1600" b="1" dirty="0">
              <a:solidFill>
                <a:schemeClr val="bg1"/>
              </a:solidFill>
              <a:ea typeface="微软雅黑" charset="0"/>
            </a:endParaRPr>
          </a:p>
        </p:txBody>
      </p:sp>
      <p:grpSp>
        <p:nvGrpSpPr>
          <p:cNvPr id="90" name="组 89"/>
          <p:cNvGrpSpPr/>
          <p:nvPr/>
        </p:nvGrpSpPr>
        <p:grpSpPr>
          <a:xfrm>
            <a:off x="9923290" y="2266812"/>
            <a:ext cx="525383" cy="308813"/>
            <a:chOff x="3902075" y="4498975"/>
            <a:chExt cx="831850" cy="488950"/>
          </a:xfrm>
          <a:solidFill>
            <a:schemeClr val="bg1"/>
          </a:solidFill>
        </p:grpSpPr>
        <p:sp>
          <p:nvSpPr>
            <p:cNvPr id="91"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36" name="图片 35" descr="D:\my\Desktop\SE\运行截图新\推荐类似电影.jpg"/>
          <p:cNvPicPr/>
          <p:nvPr/>
        </p:nvPicPr>
        <p:blipFill rotWithShape="1">
          <a:blip r:embed="rId2">
            <a:extLst>
              <a:ext uri="{28A0092B-C50C-407E-A947-70E740481C1C}">
                <a14:useLocalDpi xmlns:a14="http://schemas.microsoft.com/office/drawing/2010/main" val="0"/>
              </a:ext>
            </a:extLst>
          </a:blip>
          <a:srcRect r="17874"/>
          <a:stretch/>
        </p:blipFill>
        <p:spPr bwMode="auto">
          <a:xfrm>
            <a:off x="2073000" y="2054511"/>
            <a:ext cx="6904971" cy="374580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23826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2377" y="481064"/>
            <a:ext cx="1778001" cy="441111"/>
          </a:xfrm>
        </p:spPr>
        <p:txBody>
          <a:bodyPr>
            <a:normAutofit fontScale="70000" lnSpcReduction="20000"/>
          </a:bodyPr>
          <a:lstStyle/>
          <a:p>
            <a:pPr algn="l"/>
            <a:r>
              <a:rPr kumimoji="1" lang="zh-CN" altLang="en-US" dirty="0" smtClean="0"/>
              <a:t>最终成果展示</a:t>
            </a:r>
            <a:endParaRPr kumimoji="1" lang="zh-CN" altLang="en-US" dirty="0"/>
          </a:p>
        </p:txBody>
      </p:sp>
      <p:sp>
        <p:nvSpPr>
          <p:cNvPr id="10" name="Freeform 217"/>
          <p:cNvSpPr>
            <a:spLocks noEditPoints="1"/>
          </p:cNvSpPr>
          <p:nvPr/>
        </p:nvSpPr>
        <p:spPr bwMode="auto">
          <a:xfrm>
            <a:off x="1782047" y="2273520"/>
            <a:ext cx="448331" cy="326059"/>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8"/>
          <p:cNvSpPr txBox="1"/>
          <p:nvPr/>
        </p:nvSpPr>
        <p:spPr>
          <a:xfrm>
            <a:off x="988898" y="3493190"/>
            <a:ext cx="2034628"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200" smtClean="0">
                <a:solidFill>
                  <a:schemeClr val="bg1"/>
                </a:solidFill>
                <a:latin typeface="微软雅黑" charset="0"/>
                <a:ea typeface="微软雅黑" charset="0"/>
              </a:rPr>
              <a:t>Movielens </a:t>
            </a:r>
            <a:r>
              <a:rPr lang="zh-CN" altLang="en-US" sz="1200" smtClean="0">
                <a:solidFill>
                  <a:schemeClr val="bg1"/>
                </a:solidFill>
                <a:latin typeface="微软雅黑" charset="0"/>
                <a:ea typeface="微软雅黑" charset="0"/>
              </a:rPr>
              <a:t>数据集</a:t>
            </a:r>
            <a:endParaRPr lang="en-US" altLang="zh-CN" sz="1200" smtClean="0">
              <a:solidFill>
                <a:schemeClr val="bg1"/>
              </a:solidFill>
              <a:latin typeface="微软雅黑" charset="0"/>
              <a:ea typeface="微软雅黑" charset="0"/>
            </a:endParaRPr>
          </a:p>
          <a:p>
            <a:pPr algn="ctr">
              <a:lnSpc>
                <a:spcPct val="130000"/>
              </a:lnSpc>
            </a:pPr>
            <a:r>
              <a:rPr lang="en-US" altLang="zh-CN" sz="1200" smtClean="0">
                <a:solidFill>
                  <a:schemeClr val="bg1"/>
                </a:solidFill>
                <a:latin typeface="微软雅黑" charset="0"/>
                <a:ea typeface="微软雅黑" charset="0"/>
              </a:rPr>
              <a:t>Grouplens </a:t>
            </a:r>
            <a:r>
              <a:rPr lang="zh-CN" altLang="en-US" sz="1200" smtClean="0">
                <a:solidFill>
                  <a:schemeClr val="bg1"/>
                </a:solidFill>
                <a:latin typeface="微软雅黑" charset="0"/>
                <a:ea typeface="微软雅黑" charset="0"/>
              </a:rPr>
              <a:t>收集的用户对电影的评价数据，有多种大小，使用于不同的目的</a:t>
            </a:r>
            <a:endParaRPr lang="zh-CN" altLang="en-US" sz="1200" dirty="0">
              <a:solidFill>
                <a:schemeClr val="bg1"/>
              </a:solidFill>
              <a:latin typeface="微软雅黑" charset="0"/>
              <a:ea typeface="微软雅黑" charset="0"/>
            </a:endParaRPr>
          </a:p>
        </p:txBody>
      </p:sp>
      <p:sp>
        <p:nvSpPr>
          <p:cNvPr id="34" name="矩形 33"/>
          <p:cNvSpPr/>
          <p:nvPr/>
        </p:nvSpPr>
        <p:spPr>
          <a:xfrm>
            <a:off x="150351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数据收集</a:t>
            </a:r>
            <a:endParaRPr lang="en-US" altLang="zh-CN" sz="1600" b="1" dirty="0">
              <a:solidFill>
                <a:schemeClr val="bg1"/>
              </a:solidFill>
              <a:ea typeface="微软雅黑" charset="0"/>
            </a:endParaRPr>
          </a:p>
        </p:txBody>
      </p:sp>
      <p:sp>
        <p:nvSpPr>
          <p:cNvPr id="39" name="文本框 8"/>
          <p:cNvSpPr txBox="1"/>
          <p:nvPr/>
        </p:nvSpPr>
        <p:spPr>
          <a:xfrm>
            <a:off x="371542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40" name="矩形 39"/>
          <p:cNvSpPr/>
          <p:nvPr/>
        </p:nvSpPr>
        <p:spPr>
          <a:xfrm>
            <a:off x="4230036"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数据清晰</a:t>
            </a:r>
            <a:endParaRPr lang="en-US" altLang="zh-CN" sz="1600" b="1" dirty="0">
              <a:solidFill>
                <a:schemeClr val="bg1"/>
              </a:solidFill>
              <a:ea typeface="微软雅黑" charset="0"/>
            </a:endParaRPr>
          </a:p>
        </p:txBody>
      </p:sp>
      <p:grpSp>
        <p:nvGrpSpPr>
          <p:cNvPr id="43" name="组 42"/>
          <p:cNvGrpSpPr/>
          <p:nvPr/>
        </p:nvGrpSpPr>
        <p:grpSpPr>
          <a:xfrm>
            <a:off x="4470240" y="2054511"/>
            <a:ext cx="524994" cy="629191"/>
            <a:chOff x="1536700" y="911225"/>
            <a:chExt cx="831850" cy="996950"/>
          </a:xfrm>
          <a:solidFill>
            <a:schemeClr val="bg1"/>
          </a:solidFill>
        </p:grpSpPr>
        <p:sp>
          <p:nvSpPr>
            <p:cNvPr id="4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4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5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58" name="文本框 8"/>
          <p:cNvSpPr txBox="1"/>
          <p:nvPr/>
        </p:nvSpPr>
        <p:spPr>
          <a:xfrm>
            <a:off x="6441948"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59" name="矩形 58"/>
          <p:cNvSpPr/>
          <p:nvPr/>
        </p:nvSpPr>
        <p:spPr>
          <a:xfrm>
            <a:off x="6956561" y="3072626"/>
            <a:ext cx="1005403" cy="412421"/>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数据分析</a:t>
            </a:r>
            <a:endParaRPr lang="en-US" altLang="zh-CN" sz="1600" b="1" dirty="0">
              <a:solidFill>
                <a:schemeClr val="bg1"/>
              </a:solidFill>
              <a:ea typeface="微软雅黑" charset="0"/>
            </a:endParaRPr>
          </a:p>
        </p:txBody>
      </p:sp>
      <p:sp>
        <p:nvSpPr>
          <p:cNvPr id="80" name="Freeform 119"/>
          <p:cNvSpPr>
            <a:spLocks noEditPoints="1"/>
          </p:cNvSpPr>
          <p:nvPr/>
        </p:nvSpPr>
        <p:spPr bwMode="auto">
          <a:xfrm>
            <a:off x="7238896" y="2188765"/>
            <a:ext cx="440732" cy="440732"/>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8"/>
          <p:cNvSpPr txBox="1"/>
          <p:nvPr/>
        </p:nvSpPr>
        <p:spPr>
          <a:xfrm>
            <a:off x="9168473" y="3493190"/>
            <a:ext cx="2034628" cy="15327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solidFill>
                  <a:schemeClr val="bg1"/>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chemeClr val="bg1"/>
                </a:solidFill>
                <a:latin typeface="微软雅黑" charset="0"/>
                <a:ea typeface="微软雅黑" charset="0"/>
              </a:rPr>
              <a:t>8-14</a:t>
            </a:r>
            <a:r>
              <a:rPr lang="zh-CN" altLang="en-US" sz="1200" dirty="0">
                <a:solidFill>
                  <a:schemeClr val="bg1"/>
                </a:solidFill>
                <a:latin typeface="微软雅黑" charset="0"/>
                <a:ea typeface="微软雅黑" charset="0"/>
              </a:rPr>
              <a:t>号字，</a:t>
            </a:r>
            <a:r>
              <a:rPr lang="en-US" altLang="zh-CN" sz="1200" dirty="0">
                <a:solidFill>
                  <a:schemeClr val="bg1"/>
                </a:solidFill>
                <a:latin typeface="微软雅黑" charset="0"/>
                <a:ea typeface="微软雅黑" charset="0"/>
              </a:rPr>
              <a:t>1.3</a:t>
            </a:r>
            <a:r>
              <a:rPr lang="zh-CN" altLang="en-US" sz="1200" dirty="0">
                <a:solidFill>
                  <a:schemeClr val="bg1"/>
                </a:solidFill>
                <a:latin typeface="微软雅黑" charset="0"/>
                <a:ea typeface="微软雅黑" charset="0"/>
              </a:rPr>
              <a:t>倍字间距。</a:t>
            </a:r>
          </a:p>
        </p:txBody>
      </p:sp>
      <p:sp>
        <p:nvSpPr>
          <p:cNvPr id="65" name="矩形 64"/>
          <p:cNvSpPr/>
          <p:nvPr/>
        </p:nvSpPr>
        <p:spPr>
          <a:xfrm>
            <a:off x="9888270" y="3072626"/>
            <a:ext cx="595035" cy="380810"/>
          </a:xfrm>
          <a:prstGeom prst="rect">
            <a:avLst/>
          </a:prstGeom>
        </p:spPr>
        <p:txBody>
          <a:bodyPr wrap="none">
            <a:spAutoFit/>
          </a:bodyPr>
          <a:lstStyle/>
          <a:p>
            <a:pPr algn="ctr" defTabSz="609585">
              <a:lnSpc>
                <a:spcPct val="130000"/>
              </a:lnSpc>
            </a:pPr>
            <a:r>
              <a:rPr lang="zh-CN" altLang="en-US" sz="1600" b="1" smtClean="0">
                <a:solidFill>
                  <a:schemeClr val="bg1"/>
                </a:solidFill>
                <a:ea typeface="微软雅黑" charset="0"/>
              </a:rPr>
              <a:t>推荐</a:t>
            </a:r>
            <a:endParaRPr lang="en-US" altLang="zh-CN" sz="1600" b="1" dirty="0">
              <a:solidFill>
                <a:schemeClr val="bg1"/>
              </a:solidFill>
              <a:ea typeface="微软雅黑" charset="0"/>
            </a:endParaRPr>
          </a:p>
        </p:txBody>
      </p:sp>
      <p:grpSp>
        <p:nvGrpSpPr>
          <p:cNvPr id="90" name="组 89"/>
          <p:cNvGrpSpPr/>
          <p:nvPr/>
        </p:nvGrpSpPr>
        <p:grpSpPr>
          <a:xfrm>
            <a:off x="9923290" y="2266812"/>
            <a:ext cx="525383" cy="308813"/>
            <a:chOff x="3902075" y="4498975"/>
            <a:chExt cx="831850" cy="488950"/>
          </a:xfrm>
          <a:solidFill>
            <a:schemeClr val="bg1"/>
          </a:solidFill>
        </p:grpSpPr>
        <p:sp>
          <p:nvSpPr>
            <p:cNvPr id="91"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36" name="图片 35" descr="D:\my\Desktop\SE\运行截图新\看过这个电影的人也喜欢.jpg"/>
          <p:cNvPicPr/>
          <p:nvPr/>
        </p:nvPicPr>
        <p:blipFill rotWithShape="1">
          <a:blip r:embed="rId2">
            <a:extLst>
              <a:ext uri="{28A0092B-C50C-407E-A947-70E740481C1C}">
                <a14:useLocalDpi xmlns:a14="http://schemas.microsoft.com/office/drawing/2010/main" val="0"/>
              </a:ext>
            </a:extLst>
          </a:blip>
          <a:srcRect r="9338"/>
          <a:stretch/>
        </p:blipFill>
        <p:spPr bwMode="auto">
          <a:xfrm>
            <a:off x="1782047" y="1896744"/>
            <a:ext cx="6911103" cy="349104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725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60798" y="855295"/>
            <a:ext cx="3556002" cy="441111"/>
          </a:xfrm>
        </p:spPr>
        <p:txBody>
          <a:bodyPr>
            <a:noAutofit/>
          </a:bodyPr>
          <a:lstStyle/>
          <a:p>
            <a:r>
              <a:rPr lang="zh-CN" altLang="en-US" sz="4800" dirty="0" smtClean="0"/>
              <a:t>总结</a:t>
            </a:r>
            <a:endParaRPr lang="zh-CN" altLang="en-US" sz="4800" dirty="0"/>
          </a:p>
        </p:txBody>
      </p:sp>
      <p:sp>
        <p:nvSpPr>
          <p:cNvPr id="3" name="矩形 2"/>
          <p:cNvSpPr/>
          <p:nvPr/>
        </p:nvSpPr>
        <p:spPr>
          <a:xfrm>
            <a:off x="1685365" y="2322783"/>
            <a:ext cx="8310282" cy="2246769"/>
          </a:xfrm>
          <a:prstGeom prst="rect">
            <a:avLst/>
          </a:prstGeom>
        </p:spPr>
        <p:txBody>
          <a:bodyPr wrap="square">
            <a:spAutoFit/>
          </a:bodyPr>
          <a:lstStyle/>
          <a:p>
            <a:r>
              <a:rPr lang="en-US" altLang="zh-CN" sz="2800" dirty="0" smtClean="0">
                <a:ea typeface="宋体" panose="02010600030101010101" pitchFamily="2" charset="-122"/>
                <a:cs typeface="Times New Roman" panose="02020603050405020304" pitchFamily="18" charset="0"/>
              </a:rPr>
              <a:t>       </a:t>
            </a:r>
            <a:r>
              <a:rPr lang="zh-CN" altLang="zh-CN" sz="2800" dirty="0" smtClean="0">
                <a:ea typeface="宋体" panose="02010600030101010101" pitchFamily="2" charset="-122"/>
                <a:cs typeface="Times New Roman" panose="02020603050405020304" pitchFamily="18" charset="0"/>
              </a:rPr>
              <a:t>推荐</a:t>
            </a:r>
            <a:r>
              <a:rPr lang="zh-CN" altLang="zh-CN" sz="2800" dirty="0">
                <a:ea typeface="宋体" panose="02010600030101010101" pitchFamily="2" charset="-122"/>
                <a:cs typeface="Times New Roman" panose="02020603050405020304" pitchFamily="18" charset="0"/>
              </a:rPr>
              <a:t>系统在商业领域有着非常广阔的应用市场。我们从对推荐系统一无所知到有一个初步的认识，经历了一个成长的过程。同时，对我们团队而言，我们的团队协作能力有了一个进一步提高</a:t>
            </a:r>
            <a:r>
              <a:rPr lang="zh-CN" altLang="zh-CN" sz="2800" dirty="0" smtClean="0">
                <a:ea typeface="宋体" panose="02010600030101010101" pitchFamily="2" charset="-122"/>
                <a:cs typeface="Times New Roman" panose="02020603050405020304" pitchFamily="18" charset="0"/>
              </a:rPr>
              <a:t>，</a:t>
            </a:r>
            <a:r>
              <a:rPr lang="zh-CN" altLang="en-US" sz="2800" dirty="0" smtClean="0">
                <a:ea typeface="宋体" panose="02010600030101010101" pitchFamily="2" charset="-122"/>
                <a:cs typeface="Times New Roman" panose="02020603050405020304" pitchFamily="18" charset="0"/>
              </a:rPr>
              <a:t>也</a:t>
            </a:r>
            <a:r>
              <a:rPr lang="zh-CN" altLang="zh-CN" sz="2800" dirty="0" smtClean="0">
                <a:ea typeface="宋体" panose="02010600030101010101" pitchFamily="2" charset="-122"/>
                <a:cs typeface="Times New Roman" panose="02020603050405020304" pitchFamily="18" charset="0"/>
              </a:rPr>
              <a:t>对</a:t>
            </a:r>
            <a:r>
              <a:rPr lang="zh-CN" altLang="zh-CN" sz="2800" dirty="0">
                <a:ea typeface="宋体" panose="02010600030101010101" pitchFamily="2" charset="-122"/>
                <a:cs typeface="Times New Roman" panose="02020603050405020304" pitchFamily="18" charset="0"/>
              </a:rPr>
              <a:t>我们团队成员的不足有了一个清晰的认识。</a:t>
            </a:r>
            <a:endParaRPr lang="zh-CN" altLang="en-US" sz="2800" dirty="0"/>
          </a:p>
        </p:txBody>
      </p:sp>
    </p:spTree>
    <p:extLst>
      <p:ext uri="{BB962C8B-B14F-4D97-AF65-F5344CB8AC3E}">
        <p14:creationId xmlns:p14="http://schemas.microsoft.com/office/powerpoint/2010/main" val="2723271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7012" y="3040843"/>
            <a:ext cx="3556002" cy="441111"/>
          </a:xfrm>
        </p:spPr>
        <p:txBody>
          <a:bodyPr>
            <a:noAutofit/>
          </a:bodyPr>
          <a:lstStyle/>
          <a:p>
            <a:r>
              <a:rPr lang="zh-CN" altLang="en-US" sz="6600" dirty="0" smtClean="0"/>
              <a:t>谢谢</a:t>
            </a:r>
            <a:endParaRPr lang="zh-CN" altLang="en-US" sz="6600" dirty="0"/>
          </a:p>
        </p:txBody>
      </p:sp>
    </p:spTree>
    <p:extLst>
      <p:ext uri="{BB962C8B-B14F-4D97-AF65-F5344CB8AC3E}">
        <p14:creationId xmlns:p14="http://schemas.microsoft.com/office/powerpoint/2010/main" val="161821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t>推荐系统简介</a:t>
            </a:r>
            <a:endParaRPr lang="zh-CN" altLang="en-US"/>
          </a:p>
        </p:txBody>
      </p:sp>
      <p:sp>
        <p:nvSpPr>
          <p:cNvPr id="3" name="文本框 2"/>
          <p:cNvSpPr txBox="1"/>
          <p:nvPr/>
        </p:nvSpPr>
        <p:spPr>
          <a:xfrm>
            <a:off x="793506" y="1166191"/>
            <a:ext cx="7981672" cy="584775"/>
          </a:xfrm>
          <a:prstGeom prst="rect">
            <a:avLst/>
          </a:prstGeom>
          <a:noFill/>
        </p:spPr>
        <p:txBody>
          <a:bodyPr wrap="none" rtlCol="0">
            <a:spAutoFit/>
          </a:bodyPr>
          <a:lstStyle/>
          <a:p>
            <a:r>
              <a:rPr lang="zh-CN" altLang="en-US" sz="3200" smtClean="0">
                <a:latin typeface="微软雅黑 Light" panose="020B0502040204020203" pitchFamily="34" charset="-122"/>
                <a:ea typeface="微软雅黑 Light" panose="020B0502040204020203" pitchFamily="34" charset="-122"/>
              </a:rPr>
              <a:t>根据用户行为数据个性化推荐商品或者服务</a:t>
            </a:r>
            <a:endParaRPr lang="en-US" altLang="zh-CN" sz="3200" smtClean="0">
              <a:latin typeface="微软雅黑 Light" panose="020B0502040204020203" pitchFamily="34" charset="-122"/>
              <a:ea typeface="微软雅黑 Light" panose="020B0502040204020203" pitchFamily="34" charset="-122"/>
            </a:endParaRPr>
          </a:p>
        </p:txBody>
      </p:sp>
      <p:pic>
        <p:nvPicPr>
          <p:cNvPr id="7" name="Picture 2" descr="https://img.alicdn.com/tfs/TB1_Gn8RXXXXXXqaFXXXXXXXXXX-380-5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4342" y="2593075"/>
            <a:ext cx="2695652" cy="38306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p2.music.126.net/QWMV-Ru_6149AKe0mCBXKg==/1420569024374784.jpg?param=180y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3934" y="3759462"/>
            <a:ext cx="656467" cy="653706"/>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2166" y="3774125"/>
            <a:ext cx="1222651" cy="686182"/>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94937" y="2236922"/>
            <a:ext cx="1438275" cy="1095375"/>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r="50063" b="-8399"/>
          <a:stretch/>
        </p:blipFill>
        <p:spPr>
          <a:xfrm>
            <a:off x="8041587" y="2507183"/>
            <a:ext cx="1204990" cy="554852"/>
          </a:xfrm>
          <a:prstGeom prst="rect">
            <a:avLst/>
          </a:prstGeom>
        </p:spPr>
      </p:pic>
      <p:pic>
        <p:nvPicPr>
          <p:cNvPr id="10" name="图片 9"/>
          <p:cNvPicPr>
            <a:picLocks noChangeAspect="1"/>
          </p:cNvPicPr>
          <p:nvPr/>
        </p:nvPicPr>
        <p:blipFill>
          <a:blip r:embed="rId7"/>
          <a:stretch>
            <a:fillRect/>
          </a:stretch>
        </p:blipFill>
        <p:spPr>
          <a:xfrm>
            <a:off x="9562644" y="3669732"/>
            <a:ext cx="2047875" cy="790575"/>
          </a:xfrm>
          <a:prstGeom prst="rect">
            <a:avLst/>
          </a:prstGeom>
        </p:spPr>
      </p:pic>
      <p:sp>
        <p:nvSpPr>
          <p:cNvPr id="5" name="文本框 4"/>
          <p:cNvSpPr txBox="1"/>
          <p:nvPr/>
        </p:nvSpPr>
        <p:spPr>
          <a:xfrm>
            <a:off x="584153" y="2013688"/>
            <a:ext cx="4235075" cy="5006499"/>
          </a:xfrm>
          <a:prstGeom prst="rect">
            <a:avLst/>
          </a:prstGeom>
          <a:noFill/>
        </p:spPr>
        <p:txBody>
          <a:bodyPr wrap="square" rtlCol="0">
            <a:spAutoFit/>
          </a:bodyPr>
          <a:lstStyle/>
          <a:p>
            <a:r>
              <a:rPr lang="zh-CN" altLang="en-US" sz="3200" dirty="0">
                <a:latin typeface="微软雅黑 Light" panose="020B0502040204020203" pitchFamily="34" charset="-122"/>
                <a:ea typeface="微软雅黑 Light" panose="020B0502040204020203" pitchFamily="34" charset="-122"/>
              </a:rPr>
              <a:t>当用户无法准确描述自己的</a:t>
            </a:r>
            <a:r>
              <a:rPr lang="zh-CN" altLang="en-US" sz="3200" dirty="0" smtClean="0">
                <a:latin typeface="微软雅黑 Light" panose="020B0502040204020203" pitchFamily="34" charset="-122"/>
                <a:ea typeface="微软雅黑 Light" panose="020B0502040204020203" pitchFamily="34" charset="-122"/>
              </a:rPr>
              <a:t>需求时，</a:t>
            </a:r>
            <a:endParaRPr lang="en-US" altLang="zh-CN" sz="3200" dirty="0">
              <a:latin typeface="微软雅黑 Light" panose="020B0502040204020203" pitchFamily="34" charset="-122"/>
              <a:ea typeface="微软雅黑 Light" panose="020B0502040204020203" pitchFamily="34" charset="-122"/>
            </a:endParaRPr>
          </a:p>
          <a:p>
            <a:r>
              <a:rPr lang="zh-CN" altLang="en-US" sz="3200" dirty="0">
                <a:latin typeface="微软雅黑 Light" panose="020B0502040204020203" pitchFamily="34" charset="-122"/>
                <a:ea typeface="微软雅黑 Light" panose="020B0502040204020203" pitchFamily="34" charset="-122"/>
              </a:rPr>
              <a:t>帮助用户发现对自己有价值的</a:t>
            </a:r>
            <a:r>
              <a:rPr lang="zh-CN" altLang="en-US" sz="3200" dirty="0" smtClean="0">
                <a:latin typeface="微软雅黑 Light" panose="020B0502040204020203" pitchFamily="34" charset="-122"/>
                <a:ea typeface="微软雅黑 Light" panose="020B0502040204020203" pitchFamily="34" charset="-122"/>
              </a:rPr>
              <a:t>信息。</a:t>
            </a:r>
            <a:endParaRPr lang="en-US" altLang="zh-CN" sz="3200" dirty="0" smtClean="0">
              <a:latin typeface="微软雅黑 Light" panose="020B0502040204020203" pitchFamily="34" charset="-122"/>
              <a:ea typeface="微软雅黑 Light" panose="020B0502040204020203" pitchFamily="34" charset="-122"/>
            </a:endParaRPr>
          </a:p>
          <a:p>
            <a:pPr marL="457200" lvl="0" indent="-457200" defTabSz="914400">
              <a:lnSpc>
                <a:spcPct val="90000"/>
              </a:lnSpc>
              <a:spcBef>
                <a:spcPts val="1000"/>
              </a:spcBef>
              <a:buClr>
                <a:srgbClr val="4472C4"/>
              </a:buClr>
              <a:buFont typeface="Wingdings" panose="05000000000000000000" pitchFamily="2" charset="2"/>
              <a:buChar char="Ø"/>
            </a:pPr>
            <a:r>
              <a:rPr lang="zh-CN" altLang="en-US" sz="2800" dirty="0" smtClean="0">
                <a:solidFill>
                  <a:prstClr val="black">
                    <a:lumMod val="75000"/>
                    <a:lumOff val="25000"/>
                  </a:prstClr>
                </a:solidFill>
                <a:latin typeface="Microsoft YaHei" charset="0"/>
                <a:ea typeface="Microsoft YaHei" charset="0"/>
              </a:rPr>
              <a:t>基于人口统计学的推荐</a:t>
            </a:r>
            <a:endParaRPr lang="en-US" altLang="zh-CN" sz="2800" dirty="0" smtClean="0">
              <a:solidFill>
                <a:prstClr val="black">
                  <a:lumMod val="75000"/>
                  <a:lumOff val="25000"/>
                </a:prstClr>
              </a:solidFill>
              <a:latin typeface="Microsoft YaHei" charset="0"/>
              <a:ea typeface="Microsoft YaHei" charset="0"/>
            </a:endParaRPr>
          </a:p>
          <a:p>
            <a:pPr marL="457200" lvl="0" indent="-457200" defTabSz="914400">
              <a:lnSpc>
                <a:spcPct val="90000"/>
              </a:lnSpc>
              <a:spcBef>
                <a:spcPts val="1000"/>
              </a:spcBef>
              <a:buClr>
                <a:srgbClr val="4472C4"/>
              </a:buClr>
              <a:buFont typeface="Wingdings" panose="05000000000000000000" pitchFamily="2" charset="2"/>
              <a:buChar char="Ø"/>
            </a:pPr>
            <a:r>
              <a:rPr lang="zh-CN" altLang="en-US" sz="2800" dirty="0" smtClean="0">
                <a:solidFill>
                  <a:prstClr val="black">
                    <a:lumMod val="75000"/>
                    <a:lumOff val="25000"/>
                  </a:prstClr>
                </a:solidFill>
                <a:latin typeface="Microsoft YaHei" charset="0"/>
                <a:ea typeface="Microsoft YaHei" charset="0"/>
              </a:rPr>
              <a:t>基于内容的推荐</a:t>
            </a:r>
            <a:endParaRPr lang="en-US" altLang="zh-CN" sz="2800" dirty="0" smtClean="0">
              <a:solidFill>
                <a:prstClr val="black">
                  <a:lumMod val="75000"/>
                  <a:lumOff val="25000"/>
                </a:prstClr>
              </a:solidFill>
              <a:latin typeface="Microsoft YaHei" charset="0"/>
              <a:ea typeface="Microsoft YaHei" charset="0"/>
            </a:endParaRPr>
          </a:p>
          <a:p>
            <a:pPr marL="457200" lvl="0" indent="-457200" defTabSz="914400">
              <a:lnSpc>
                <a:spcPct val="90000"/>
              </a:lnSpc>
              <a:spcBef>
                <a:spcPts val="1000"/>
              </a:spcBef>
              <a:buClr>
                <a:srgbClr val="4472C4"/>
              </a:buClr>
              <a:buFont typeface="Wingdings" panose="05000000000000000000" pitchFamily="2" charset="2"/>
              <a:buChar char="Ø"/>
            </a:pPr>
            <a:r>
              <a:rPr lang="zh-CN" altLang="en-US" sz="2800" dirty="0" smtClean="0">
                <a:solidFill>
                  <a:prstClr val="black">
                    <a:lumMod val="75000"/>
                    <a:lumOff val="25000"/>
                  </a:prstClr>
                </a:solidFill>
                <a:latin typeface="Microsoft YaHei" charset="0"/>
                <a:ea typeface="Microsoft YaHei" charset="0"/>
              </a:rPr>
              <a:t>基于协同过滤的推荐</a:t>
            </a:r>
            <a:endParaRPr lang="en-US" altLang="zh-CN" sz="2800" dirty="0" smtClean="0">
              <a:solidFill>
                <a:prstClr val="black">
                  <a:lumMod val="75000"/>
                  <a:lumOff val="25000"/>
                </a:prstClr>
              </a:solidFill>
              <a:latin typeface="Microsoft YaHei" charset="0"/>
              <a:ea typeface="Microsoft YaHei" charset="0"/>
            </a:endParaRPr>
          </a:p>
          <a:p>
            <a:pPr marL="457200" lvl="0" indent="-457200" defTabSz="914400">
              <a:lnSpc>
                <a:spcPct val="90000"/>
              </a:lnSpc>
              <a:spcBef>
                <a:spcPts val="1000"/>
              </a:spcBef>
              <a:buClr>
                <a:srgbClr val="4472C4"/>
              </a:buClr>
              <a:buFont typeface="Wingdings" panose="05000000000000000000" pitchFamily="2" charset="2"/>
              <a:buChar char="Ø"/>
            </a:pPr>
            <a:r>
              <a:rPr lang="zh-CN" altLang="en-US" sz="2800" dirty="0" smtClean="0">
                <a:solidFill>
                  <a:prstClr val="black">
                    <a:lumMod val="75000"/>
                    <a:lumOff val="25000"/>
                  </a:prstClr>
                </a:solidFill>
                <a:latin typeface="Microsoft YaHei" charset="0"/>
                <a:ea typeface="Microsoft YaHei" charset="0"/>
              </a:rPr>
              <a:t>基于文本卷积神经网络的</a:t>
            </a:r>
            <a:r>
              <a:rPr lang="zh-CN" altLang="en-US" sz="2800" dirty="0" smtClean="0">
                <a:solidFill>
                  <a:prstClr val="black">
                    <a:lumMod val="75000"/>
                    <a:lumOff val="25000"/>
                  </a:prstClr>
                </a:solidFill>
                <a:latin typeface="Microsoft YaHei" charset="0"/>
                <a:ea typeface="Microsoft YaHei" charset="0"/>
              </a:rPr>
              <a:t>推荐</a:t>
            </a:r>
            <a:endParaRPr lang="en-US" altLang="zh-CN" sz="3200" dirty="0" smtClean="0">
              <a:latin typeface="微软雅黑 Light" panose="020B0502040204020203" pitchFamily="34" charset="-122"/>
              <a:ea typeface="微软雅黑 Light" panose="020B0502040204020203" pitchFamily="34" charset="-122"/>
            </a:endParaRPr>
          </a:p>
          <a:p>
            <a:endParaRPr lang="zh-CN" altLang="en-US" sz="3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7590088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40910" y="547592"/>
            <a:ext cx="3143583" cy="535531"/>
          </a:xfrm>
        </p:spPr>
        <p:txBody>
          <a:bodyPr>
            <a:normAutofit fontScale="92500" lnSpcReduction="10000"/>
          </a:bodyPr>
          <a:lstStyle/>
          <a:p>
            <a:r>
              <a:rPr lang="zh-CN" altLang="en-US" sz="3600" dirty="0" smtClean="0"/>
              <a:t>常用推荐</a:t>
            </a:r>
            <a:r>
              <a:rPr lang="zh-CN" altLang="en-US" sz="3600" dirty="0" smtClean="0"/>
              <a:t>算法</a:t>
            </a:r>
            <a:endParaRPr lang="zh-CN" altLang="en-US" sz="3600" dirty="0"/>
          </a:p>
        </p:txBody>
      </p:sp>
      <p:sp>
        <p:nvSpPr>
          <p:cNvPr id="3" name="文本框 2"/>
          <p:cNvSpPr txBox="1"/>
          <p:nvPr/>
        </p:nvSpPr>
        <p:spPr>
          <a:xfrm>
            <a:off x="793506" y="1083123"/>
            <a:ext cx="9596198" cy="4924425"/>
          </a:xfrm>
          <a:prstGeom prst="rect">
            <a:avLst/>
          </a:prstGeom>
          <a:noFill/>
        </p:spPr>
        <p:txBody>
          <a:bodyPr wrap="square" rtlCol="0">
            <a:spAutoFit/>
          </a:bodyPr>
          <a:lstStyle/>
          <a:p>
            <a:pPr marL="457200" indent="-457200">
              <a:buClr>
                <a:srgbClr val="00B0F0"/>
              </a:buClr>
              <a:buFont typeface="Wingdings" panose="05000000000000000000" pitchFamily="2" charset="2"/>
              <a:buChar char="Ø"/>
            </a:pPr>
            <a:r>
              <a:rPr lang="zh-CN" altLang="en-US" sz="3200" dirty="0" smtClean="0">
                <a:latin typeface="微软雅黑 Light" panose="020B0502040204020203" pitchFamily="34" charset="-122"/>
                <a:ea typeface="微软雅黑 Light" panose="020B0502040204020203" pitchFamily="34" charset="-122"/>
              </a:rPr>
              <a:t>协同过滤推荐算法</a:t>
            </a:r>
            <a:endParaRPr lang="en-US" altLang="zh-CN" sz="3200" dirty="0" smtClean="0">
              <a:latin typeface="微软雅黑 Light" panose="020B0502040204020203" pitchFamily="34" charset="-122"/>
              <a:ea typeface="微软雅黑 Light" panose="020B0502040204020203" pitchFamily="34" charset="-122"/>
            </a:endParaRPr>
          </a:p>
          <a:p>
            <a:pPr>
              <a:buClr>
                <a:srgbClr val="00B0F0"/>
              </a:buClr>
            </a:pPr>
            <a:endParaRPr lang="en-US" altLang="zh-CN" dirty="0" smtClean="0"/>
          </a:p>
          <a:p>
            <a:r>
              <a:rPr lang="zh-CN" altLang="en-US" sz="3200" dirty="0" smtClean="0">
                <a:latin typeface="微软雅黑 Light" panose="020B0502040204020203" pitchFamily="34" charset="-122"/>
                <a:ea typeface="微软雅黑 Light" panose="020B0502040204020203" pitchFamily="34" charset="-122"/>
              </a:rPr>
              <a:t>推荐系统中应用最早</a:t>
            </a:r>
            <a:r>
              <a:rPr lang="zh-CN" altLang="en-US" sz="3200" dirty="0" smtClean="0">
                <a:latin typeface="微软雅黑 Light" panose="020B0502040204020203" pitchFamily="34" charset="-122"/>
                <a:ea typeface="微软雅黑 Light" panose="020B0502040204020203" pitchFamily="34" charset="-122"/>
              </a:rPr>
              <a:t>和比较成功</a:t>
            </a:r>
            <a:r>
              <a:rPr lang="zh-CN" altLang="en-US" sz="3200" dirty="0" smtClean="0">
                <a:latin typeface="微软雅黑 Light" panose="020B0502040204020203" pitchFamily="34" charset="-122"/>
                <a:ea typeface="微软雅黑 Light" panose="020B0502040204020203" pitchFamily="34" charset="-122"/>
              </a:rPr>
              <a:t>的技术之一。</a:t>
            </a:r>
            <a:endParaRPr lang="en-US" altLang="zh-CN" sz="3200" dirty="0" smtClean="0">
              <a:latin typeface="微软雅黑 Light" panose="020B0502040204020203" pitchFamily="34" charset="-122"/>
              <a:ea typeface="微软雅黑 Light" panose="020B0502040204020203" pitchFamily="34" charset="-122"/>
            </a:endParaRPr>
          </a:p>
          <a:p>
            <a:r>
              <a:rPr lang="zh-CN" altLang="en-US" sz="3200" dirty="0" smtClean="0">
                <a:latin typeface="微软雅黑 Light" panose="020B0502040204020203" pitchFamily="34" charset="-122"/>
                <a:ea typeface="微软雅黑 Light" panose="020B0502040204020203" pitchFamily="34" charset="-122"/>
              </a:rPr>
              <a:t>一般采用最近邻技术，利用兴趣相投、拥有共同经验群体喜好来推荐感兴趣物品的方法，并允许用户对推荐结果进行反馈来达到过滤的目的。</a:t>
            </a:r>
            <a:endParaRPr lang="en-US" altLang="zh-CN" sz="3200" dirty="0" smtClean="0">
              <a:latin typeface="微软雅黑 Light" panose="020B0502040204020203" pitchFamily="34" charset="-122"/>
              <a:ea typeface="微软雅黑 Light" panose="020B0502040204020203" pitchFamily="34" charset="-122"/>
            </a:endParaRPr>
          </a:p>
          <a:p>
            <a:endParaRPr lang="en-US" altLang="zh-CN" sz="2400" dirty="0">
              <a:latin typeface="微软雅黑 Light" panose="020B0502040204020203" pitchFamily="34" charset="-122"/>
              <a:ea typeface="微软雅黑 Light" panose="020B0502040204020203" pitchFamily="34" charset="-122"/>
            </a:endParaRPr>
          </a:p>
          <a:p>
            <a:r>
              <a:rPr lang="zh-CN" altLang="en-US" sz="2800" dirty="0" smtClean="0">
                <a:latin typeface="微软雅黑 Light" panose="020B0502040204020203" pitchFamily="34" charset="-122"/>
                <a:ea typeface="微软雅黑 Light" panose="020B0502040204020203" pitchFamily="34" charset="-122"/>
              </a:rPr>
              <a:t>包括：</a:t>
            </a:r>
            <a:endParaRPr lang="en-US" altLang="zh-CN" sz="2800" dirty="0" smtClean="0">
              <a:latin typeface="微软雅黑 Light" panose="020B0502040204020203" pitchFamily="34" charset="-122"/>
              <a:ea typeface="微软雅黑 Light" panose="020B0502040204020203" pitchFamily="34" charset="-122"/>
            </a:endParaRPr>
          </a:p>
          <a:p>
            <a:pPr marL="457200" indent="-457200">
              <a:buClr>
                <a:srgbClr val="00B0F0"/>
              </a:buClr>
              <a:buFont typeface="Arial" panose="020B0604020202020204" pitchFamily="34" charset="0"/>
              <a:buChar char="•"/>
            </a:pPr>
            <a:r>
              <a:rPr lang="zh-CN" altLang="en-US" sz="2800" dirty="0" smtClean="0">
                <a:latin typeface="微软雅黑 Light" panose="020B0502040204020203" pitchFamily="34" charset="-122"/>
                <a:ea typeface="微软雅黑 Light" panose="020B0502040204020203" pitchFamily="34" charset="-122"/>
              </a:rPr>
              <a:t>基于用户的推荐</a:t>
            </a:r>
            <a:endParaRPr lang="en-US" altLang="zh-CN" sz="2800" dirty="0" smtClean="0">
              <a:latin typeface="微软雅黑 Light" panose="020B0502040204020203" pitchFamily="34" charset="-122"/>
              <a:ea typeface="微软雅黑 Light" panose="020B0502040204020203" pitchFamily="34" charset="-122"/>
            </a:endParaRPr>
          </a:p>
          <a:p>
            <a:pPr marL="457200" indent="-457200">
              <a:buClr>
                <a:srgbClr val="00B0F0"/>
              </a:buClr>
              <a:buFont typeface="Arial" panose="020B0604020202020204" pitchFamily="34" charset="0"/>
              <a:buChar char="•"/>
            </a:pPr>
            <a:r>
              <a:rPr lang="zh-CN" altLang="en-US" sz="2800" dirty="0" smtClean="0">
                <a:latin typeface="微软雅黑 Light" panose="020B0502040204020203" pitchFamily="34" charset="-122"/>
                <a:ea typeface="微软雅黑 Light" panose="020B0502040204020203" pitchFamily="34" charset="-122"/>
              </a:rPr>
              <a:t>基于项目的推荐</a:t>
            </a:r>
            <a:endParaRPr lang="en-US" altLang="zh-CN" sz="2800" dirty="0" smtClean="0">
              <a:latin typeface="微软雅黑 Light" panose="020B0502040204020203" pitchFamily="34" charset="-122"/>
              <a:ea typeface="微软雅黑 Light" panose="020B0502040204020203" pitchFamily="34" charset="-122"/>
            </a:endParaRPr>
          </a:p>
          <a:p>
            <a:pPr marL="457200" indent="-457200">
              <a:buClr>
                <a:srgbClr val="00B0F0"/>
              </a:buClr>
              <a:buFont typeface="Arial" panose="020B0604020202020204" pitchFamily="34" charset="0"/>
              <a:buChar char="•"/>
            </a:pPr>
            <a:r>
              <a:rPr lang="zh-CN" altLang="en-US" sz="2800" dirty="0" smtClean="0">
                <a:latin typeface="微软雅黑 Light" panose="020B0502040204020203" pitchFamily="34" charset="-122"/>
                <a:ea typeface="微软雅黑 Light" panose="020B0502040204020203" pitchFamily="34" charset="-122"/>
              </a:rPr>
              <a:t>基于模型的推荐</a:t>
            </a:r>
            <a:endParaRPr lang="zh-CN" altLang="en-US" sz="2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71015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48487" y="547592"/>
            <a:ext cx="3467616" cy="535531"/>
          </a:xfrm>
        </p:spPr>
        <p:txBody>
          <a:bodyPr/>
          <a:lstStyle/>
          <a:p>
            <a:r>
              <a:rPr lang="zh-CN" altLang="en-US">
                <a:latin typeface="微软雅黑 Light" panose="020B0502040204020203" pitchFamily="34" charset="-122"/>
                <a:ea typeface="微软雅黑 Light" panose="020B0502040204020203" pitchFamily="34" charset="-122"/>
              </a:rPr>
              <a:t>协同过滤推荐</a:t>
            </a:r>
            <a:r>
              <a:rPr lang="zh-CN" altLang="en-US" smtClean="0">
                <a:latin typeface="微软雅黑 Light" panose="020B0502040204020203" pitchFamily="34" charset="-122"/>
                <a:ea typeface="微软雅黑 Light" panose="020B0502040204020203" pitchFamily="34" charset="-122"/>
              </a:rPr>
              <a:t>算法</a:t>
            </a:r>
            <a:endParaRPr lang="en-US" altLang="zh-CN">
              <a:latin typeface="微软雅黑 Light" panose="020B0502040204020203" pitchFamily="34" charset="-122"/>
              <a:ea typeface="微软雅黑 Light" panose="020B0502040204020203" pitchFamily="34" charset="-122"/>
            </a:endParaRPr>
          </a:p>
        </p:txBody>
      </p:sp>
      <p:sp>
        <p:nvSpPr>
          <p:cNvPr id="3" name="文本占位符 2"/>
          <p:cNvSpPr>
            <a:spLocks noGrp="1"/>
          </p:cNvSpPr>
          <p:nvPr>
            <p:ph type="body" sz="quarter" idx="11"/>
          </p:nvPr>
        </p:nvSpPr>
        <p:spPr>
          <a:xfrm>
            <a:off x="648487" y="1083122"/>
            <a:ext cx="10615861" cy="3008003"/>
          </a:xfr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优点：</a:t>
            </a:r>
            <a:r>
              <a:rPr lang="zh-CN" altLang="en-US" sz="3200" dirty="0">
                <a:solidFill>
                  <a:srgbClr val="FF0000"/>
                </a:solidFill>
                <a:latin typeface="微软雅黑 Light" panose="020B0502040204020203" pitchFamily="34" charset="-122"/>
                <a:ea typeface="微软雅黑 Light" panose="020B0502040204020203" pitchFamily="34" charset="-122"/>
              </a:rPr>
              <a:t>不需要</a:t>
            </a:r>
            <a:r>
              <a:rPr lang="zh-CN" altLang="en-US" sz="3200" dirty="0">
                <a:latin typeface="微软雅黑 Light" panose="020B0502040204020203" pitchFamily="34" charset="-122"/>
                <a:ea typeface="微软雅黑 Light" panose="020B0502040204020203" pitchFamily="34" charset="-122"/>
              </a:rPr>
              <a:t>对物品或者用户进行</a:t>
            </a:r>
            <a:r>
              <a:rPr lang="zh-CN" altLang="en-US" sz="3200" dirty="0">
                <a:solidFill>
                  <a:srgbClr val="FF0000"/>
                </a:solidFill>
                <a:latin typeface="微软雅黑 Light" panose="020B0502040204020203" pitchFamily="34" charset="-122"/>
                <a:ea typeface="微软雅黑 Light" panose="020B0502040204020203" pitchFamily="34" charset="-122"/>
              </a:rPr>
              <a:t>严格建模</a:t>
            </a:r>
            <a:r>
              <a:rPr lang="zh-CN" altLang="en-US" sz="3200" dirty="0">
                <a:latin typeface="微软雅黑 Light" panose="020B0502040204020203" pitchFamily="34" charset="-122"/>
                <a:ea typeface="微软雅黑 Light" panose="020B0502040204020203" pitchFamily="34" charset="-122"/>
              </a:rPr>
              <a:t>，不要求物品的描述是机器可理解的，只要建立用户与物品的某种关系矩阵，所以是领域</a:t>
            </a:r>
            <a:r>
              <a:rPr lang="zh-CN" altLang="en-US" sz="3200" dirty="0">
                <a:solidFill>
                  <a:srgbClr val="FF0000"/>
                </a:solidFill>
                <a:latin typeface="微软雅黑 Light" panose="020B0502040204020203" pitchFamily="34" charset="-122"/>
                <a:ea typeface="微软雅黑 Light" panose="020B0502040204020203" pitchFamily="34" charset="-122"/>
              </a:rPr>
              <a:t>无关的。</a:t>
            </a:r>
            <a:endParaRPr lang="en-US" altLang="zh-CN" sz="3200" dirty="0">
              <a:solidFill>
                <a:srgbClr val="FF0000"/>
              </a:solidFill>
              <a:latin typeface="微软雅黑 Light" panose="020B0502040204020203" pitchFamily="34" charset="-122"/>
              <a:ea typeface="微软雅黑 Light" panose="020B0502040204020203" pitchFamily="34" charset="-122"/>
            </a:endParaRPr>
          </a:p>
          <a:p>
            <a:r>
              <a:rPr lang="zh-CN" altLang="en-US" sz="3200" dirty="0">
                <a:latin typeface="微软雅黑 Light" panose="020B0502040204020203" pitchFamily="34" charset="-122"/>
                <a:ea typeface="微软雅黑 Light" panose="020B0502040204020203" pitchFamily="34" charset="-122"/>
              </a:rPr>
              <a:t>缺点：方法核心是基于历史数据，对新物品和新用户存在“冷启动”问题</a:t>
            </a:r>
            <a:r>
              <a:rPr lang="zh-CN" altLang="en-US" sz="3600" dirty="0">
                <a:latin typeface="微软雅黑 Light" panose="020B0502040204020203" pitchFamily="34" charset="-122"/>
                <a:ea typeface="微软雅黑 Light" panose="020B0502040204020203" pitchFamily="34" charset="-122"/>
              </a:rPr>
              <a:t>。</a:t>
            </a:r>
            <a:endParaRPr lang="en-US" altLang="zh-CN" sz="3600" dirty="0">
              <a:latin typeface="微软雅黑 Light" panose="020B0502040204020203" pitchFamily="34" charset="-122"/>
              <a:ea typeface="微软雅黑 Light" panose="020B0502040204020203" pitchFamily="34" charset="-122"/>
            </a:endParaRPr>
          </a:p>
          <a:p>
            <a:endParaRPr lang="zh-CN" altLang="en-US" dirty="0"/>
          </a:p>
        </p:txBody>
      </p:sp>
    </p:spTree>
    <p:extLst>
      <p:ext uri="{BB962C8B-B14F-4D97-AF65-F5344CB8AC3E}">
        <p14:creationId xmlns:p14="http://schemas.microsoft.com/office/powerpoint/2010/main" val="3265625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48487" y="547592"/>
            <a:ext cx="3331842" cy="535531"/>
          </a:xfrm>
        </p:spPr>
        <p:txBody>
          <a:bodyPr>
            <a:normAutofit fontScale="92500" lnSpcReduction="10000"/>
          </a:bodyPr>
          <a:lstStyle/>
          <a:p>
            <a:r>
              <a:rPr lang="zh-CN" altLang="en-US" sz="3600" dirty="0" smtClean="0"/>
              <a:t>常用推荐</a:t>
            </a:r>
            <a:r>
              <a:rPr lang="zh-CN" altLang="en-US" sz="3600" dirty="0" smtClean="0"/>
              <a:t>算法</a:t>
            </a:r>
            <a:endParaRPr lang="zh-CN" altLang="en-US" sz="3600" dirty="0"/>
          </a:p>
        </p:txBody>
      </p:sp>
      <p:sp>
        <p:nvSpPr>
          <p:cNvPr id="3" name="文本框 2"/>
          <p:cNvSpPr txBox="1"/>
          <p:nvPr/>
        </p:nvSpPr>
        <p:spPr>
          <a:xfrm>
            <a:off x="793506" y="1083123"/>
            <a:ext cx="9596198" cy="4862870"/>
          </a:xfrm>
          <a:prstGeom prst="rect">
            <a:avLst/>
          </a:prstGeom>
          <a:noFill/>
        </p:spPr>
        <p:txBody>
          <a:bodyPr wrap="square" rtlCol="0">
            <a:spAutoFit/>
          </a:bodyPr>
          <a:lstStyle/>
          <a:p>
            <a:pPr marL="457200" indent="-457200">
              <a:buClr>
                <a:srgbClr val="00B0F0"/>
              </a:buClr>
              <a:buFont typeface="Wingdings" panose="05000000000000000000" pitchFamily="2" charset="2"/>
              <a:buChar char="Ø"/>
            </a:pPr>
            <a:r>
              <a:rPr lang="zh-CN" altLang="en-US" sz="3200" dirty="0">
                <a:latin typeface="微软雅黑 Light" panose="020B0502040204020203" pitchFamily="34" charset="-122"/>
                <a:ea typeface="微软雅黑 Light" panose="020B0502040204020203" pitchFamily="34" charset="-122"/>
              </a:rPr>
              <a:t>内容关联算法</a:t>
            </a:r>
            <a:r>
              <a:rPr lang="en-US" altLang="zh-CN" sz="3200" dirty="0">
                <a:latin typeface="微软雅黑 Light" panose="020B0502040204020203" pitchFamily="34" charset="-122"/>
                <a:ea typeface="微软雅黑 Light" panose="020B0502040204020203" pitchFamily="34" charset="-122"/>
              </a:rPr>
              <a:t>(Content-Based</a:t>
            </a:r>
            <a:r>
              <a:rPr lang="en-US" altLang="zh-CN" sz="3200" dirty="0" smtClean="0">
                <a:latin typeface="微软雅黑 Light" panose="020B0502040204020203" pitchFamily="34" charset="-122"/>
                <a:ea typeface="微软雅黑 Light" panose="020B0502040204020203" pitchFamily="34" charset="-122"/>
              </a:rPr>
              <a:t>)</a:t>
            </a:r>
          </a:p>
          <a:p>
            <a:pPr marL="457200" indent="-457200">
              <a:buClr>
                <a:srgbClr val="00B0F0"/>
              </a:buClr>
              <a:buFont typeface="Wingdings" panose="05000000000000000000" pitchFamily="2" charset="2"/>
              <a:buChar char="Ø"/>
            </a:pPr>
            <a:endParaRPr lang="en-US" altLang="zh-CN" sz="3200" dirty="0">
              <a:latin typeface="微软雅黑 Light" panose="020B0502040204020203" pitchFamily="34" charset="-122"/>
              <a:ea typeface="微软雅黑 Light" panose="020B0502040204020203" pitchFamily="34" charset="-122"/>
            </a:endParaRPr>
          </a:p>
          <a:p>
            <a:pPr marL="457200" indent="-457200">
              <a:buClr>
                <a:srgbClr val="00B0F0"/>
              </a:buClr>
              <a:buFont typeface="Wingdings" panose="05000000000000000000" pitchFamily="2" charset="2"/>
              <a:buChar char="Ø"/>
            </a:pPr>
            <a:endParaRPr lang="en-US" altLang="zh-CN" sz="3200" dirty="0" smtClean="0">
              <a:latin typeface="微软雅黑 Light" panose="020B0502040204020203" pitchFamily="34" charset="-122"/>
              <a:ea typeface="微软雅黑 Light" panose="020B0502040204020203" pitchFamily="34" charset="-122"/>
            </a:endParaRPr>
          </a:p>
          <a:p>
            <a:pPr>
              <a:buClr>
                <a:srgbClr val="00B0F0"/>
              </a:buClr>
            </a:pPr>
            <a:endParaRPr lang="en-US" altLang="zh-CN" dirty="0" smtClean="0"/>
          </a:p>
          <a:p>
            <a:r>
              <a:rPr lang="en-US" altLang="zh-CN" sz="2400" dirty="0">
                <a:latin typeface="微软雅黑 Light" panose="020B0502040204020203" pitchFamily="34" charset="-122"/>
                <a:ea typeface="微软雅黑 Light" panose="020B0502040204020203" pitchFamily="34" charset="-122"/>
              </a:rPr>
              <a:t> </a:t>
            </a:r>
            <a:r>
              <a:rPr lang="en-US" altLang="zh-CN" sz="2400" dirty="0" smtClean="0">
                <a:latin typeface="微软雅黑 Light" panose="020B0502040204020203" pitchFamily="34" charset="-122"/>
                <a:ea typeface="微软雅黑 Light" panose="020B0502040204020203" pitchFamily="34" charset="-122"/>
              </a:rPr>
              <a:t>      </a:t>
            </a:r>
            <a:r>
              <a:rPr lang="zh-CN" altLang="en-US" sz="2800" dirty="0" smtClean="0">
                <a:latin typeface="微软雅黑 Light" panose="020B0502040204020203" pitchFamily="34" charset="-122"/>
                <a:ea typeface="微软雅黑 Light" panose="020B0502040204020203" pitchFamily="34" charset="-122"/>
              </a:rPr>
              <a:t>此算法</a:t>
            </a:r>
            <a:r>
              <a:rPr lang="zh-CN" altLang="en-US" sz="2800" dirty="0">
                <a:latin typeface="微软雅黑 Light" panose="020B0502040204020203" pitchFamily="34" charset="-122"/>
                <a:ea typeface="微软雅黑 Light" panose="020B0502040204020203" pitchFamily="34" charset="-122"/>
              </a:rPr>
              <a:t>的原理是将一个</a:t>
            </a:r>
            <a:r>
              <a:rPr lang="en-US" altLang="zh-CN" sz="2800" dirty="0">
                <a:latin typeface="微软雅黑 Light" panose="020B0502040204020203" pitchFamily="34" charset="-122"/>
                <a:ea typeface="微软雅黑 Light" panose="020B0502040204020203" pitchFamily="34" charset="-122"/>
              </a:rPr>
              <a:t>item</a:t>
            </a:r>
            <a:r>
              <a:rPr lang="zh-CN" altLang="en-US" sz="2800" dirty="0">
                <a:latin typeface="微软雅黑 Light" panose="020B0502040204020203" pitchFamily="34" charset="-122"/>
                <a:ea typeface="微软雅黑 Light" panose="020B0502040204020203" pitchFamily="34" charset="-122"/>
              </a:rPr>
              <a:t>的基本属性</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内容等信息提取出来</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抽成一个</a:t>
            </a:r>
            <a:r>
              <a:rPr lang="en-US" altLang="zh-CN" sz="2800" dirty="0" err="1">
                <a:latin typeface="微软雅黑 Light" panose="020B0502040204020203" pitchFamily="34" charset="-122"/>
                <a:ea typeface="微软雅黑 Light" panose="020B0502040204020203" pitchFamily="34" charset="-122"/>
              </a:rPr>
              <a:t>taglist</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为每个</a:t>
            </a:r>
            <a:r>
              <a:rPr lang="en-US" altLang="zh-CN" sz="2800" dirty="0">
                <a:latin typeface="微软雅黑 Light" panose="020B0502040204020203" pitchFamily="34" charset="-122"/>
                <a:ea typeface="微软雅黑 Light" panose="020B0502040204020203" pitchFamily="34" charset="-122"/>
              </a:rPr>
              <a:t>tag</a:t>
            </a:r>
            <a:r>
              <a:rPr lang="zh-CN" altLang="en-US" sz="2800" dirty="0">
                <a:latin typeface="微软雅黑 Light" panose="020B0502040204020203" pitchFamily="34" charset="-122"/>
                <a:ea typeface="微软雅黑 Light" panose="020B0502040204020203" pitchFamily="34" charset="-122"/>
              </a:rPr>
              <a:t>赋一个权重</a:t>
            </a:r>
            <a:r>
              <a:rPr lang="zh-CN" altLang="en-US" sz="2800" dirty="0" smtClean="0">
                <a:latin typeface="微软雅黑 Light" panose="020B0502040204020203" pitchFamily="34" charset="-122"/>
                <a:ea typeface="微软雅黑 Light" panose="020B0502040204020203" pitchFamily="34" charset="-122"/>
              </a:rPr>
              <a:t>。</a:t>
            </a:r>
            <a:endParaRPr lang="zh-CN" altLang="en-US" sz="2800" dirty="0">
              <a:latin typeface="微软雅黑 Light" panose="020B0502040204020203" pitchFamily="34" charset="-122"/>
              <a:ea typeface="微软雅黑 Light" panose="020B0502040204020203" pitchFamily="34" charset="-122"/>
            </a:endParaRPr>
          </a:p>
          <a:p>
            <a:r>
              <a:rPr lang="zh-CN" altLang="en-US" sz="2800" dirty="0">
                <a:latin typeface="微软雅黑 Light" panose="020B0502040204020203" pitchFamily="34" charset="-122"/>
                <a:ea typeface="微软雅黑 Light" panose="020B0502040204020203" pitchFamily="34" charset="-122"/>
              </a:rPr>
              <a:t>剩下的事情就跟一个搜索引擎非常类似了</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将所有</a:t>
            </a:r>
            <a:r>
              <a:rPr lang="en-US" altLang="zh-CN" sz="2800" dirty="0">
                <a:latin typeface="微软雅黑 Light" panose="020B0502040204020203" pitchFamily="34" charset="-122"/>
                <a:ea typeface="微软雅黑 Light" panose="020B0502040204020203" pitchFamily="34" charset="-122"/>
              </a:rPr>
              <a:t>item</a:t>
            </a:r>
            <a:r>
              <a:rPr lang="zh-CN" altLang="en-US" sz="2800" dirty="0">
                <a:latin typeface="微软雅黑 Light" panose="020B0502040204020203" pitchFamily="34" charset="-122"/>
                <a:ea typeface="微软雅黑 Light" panose="020B0502040204020203" pitchFamily="34" charset="-122"/>
              </a:rPr>
              <a:t>对应的</a:t>
            </a:r>
            <a:r>
              <a:rPr lang="en-US" altLang="zh-CN" sz="2800" dirty="0" err="1">
                <a:latin typeface="微软雅黑 Light" panose="020B0502040204020203" pitchFamily="34" charset="-122"/>
                <a:ea typeface="微软雅黑 Light" panose="020B0502040204020203" pitchFamily="34" charset="-122"/>
              </a:rPr>
              <a:t>taglist</a:t>
            </a:r>
            <a:r>
              <a:rPr lang="zh-CN" altLang="en-US" sz="2800" dirty="0">
                <a:latin typeface="微软雅黑 Light" panose="020B0502040204020203" pitchFamily="34" charset="-122"/>
                <a:ea typeface="微软雅黑 Light" panose="020B0502040204020203" pitchFamily="34" charset="-122"/>
              </a:rPr>
              <a:t>做一下倒排转换</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放到倒排索引服务器中存储起来</a:t>
            </a:r>
            <a:r>
              <a:rPr lang="zh-CN" altLang="en-US" sz="2800" dirty="0" smtClean="0">
                <a:latin typeface="微软雅黑 Light" panose="020B0502040204020203" pitchFamily="34" charset="-122"/>
                <a:ea typeface="微软雅黑 Light" panose="020B0502040204020203" pitchFamily="34" charset="-122"/>
              </a:rPr>
              <a:t>。</a:t>
            </a:r>
            <a:endParaRPr lang="zh-CN" altLang="en-US" sz="2800" dirty="0">
              <a:latin typeface="微软雅黑 Light" panose="020B0502040204020203" pitchFamily="34" charset="-122"/>
              <a:ea typeface="微软雅黑 Light" panose="020B0502040204020203" pitchFamily="34" charset="-122"/>
            </a:endParaRPr>
          </a:p>
          <a:p>
            <a:r>
              <a:rPr lang="zh-CN" altLang="en-US" sz="2800" dirty="0">
                <a:latin typeface="微软雅黑 Light" panose="020B0502040204020203" pitchFamily="34" charset="-122"/>
                <a:ea typeface="微软雅黑 Light" panose="020B0502040204020203" pitchFamily="34" charset="-122"/>
              </a:rPr>
              <a:t>当要对某一个</a:t>
            </a:r>
            <a:r>
              <a:rPr lang="en-US" altLang="zh-CN" sz="2800" dirty="0">
                <a:latin typeface="微软雅黑 Light" panose="020B0502040204020203" pitchFamily="34" charset="-122"/>
                <a:ea typeface="微软雅黑 Light" panose="020B0502040204020203" pitchFamily="34" charset="-122"/>
              </a:rPr>
              <a:t>item</a:t>
            </a:r>
            <a:r>
              <a:rPr lang="zh-CN" altLang="en-US" sz="2800" dirty="0">
                <a:latin typeface="微软雅黑 Light" panose="020B0502040204020203" pitchFamily="34" charset="-122"/>
                <a:ea typeface="微软雅黑 Light" panose="020B0502040204020203" pitchFamily="34" charset="-122"/>
              </a:rPr>
              <a:t>做相关推荐的时候</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将这个</a:t>
            </a:r>
            <a:r>
              <a:rPr lang="en-US" altLang="zh-CN" sz="2800" dirty="0">
                <a:latin typeface="微软雅黑 Light" panose="020B0502040204020203" pitchFamily="34" charset="-122"/>
                <a:ea typeface="微软雅黑 Light" panose="020B0502040204020203" pitchFamily="34" charset="-122"/>
              </a:rPr>
              <a:t>item</a:t>
            </a:r>
            <a:r>
              <a:rPr lang="zh-CN" altLang="en-US" sz="2800" dirty="0">
                <a:latin typeface="微软雅黑 Light" panose="020B0502040204020203" pitchFamily="34" charset="-122"/>
                <a:ea typeface="微软雅黑 Light" panose="020B0502040204020203" pitchFamily="34" charset="-122"/>
              </a:rPr>
              <a:t>对应的</a:t>
            </a:r>
            <a:r>
              <a:rPr lang="en-US" altLang="zh-CN" sz="2800" dirty="0" err="1">
                <a:latin typeface="微软雅黑 Light" panose="020B0502040204020203" pitchFamily="34" charset="-122"/>
                <a:ea typeface="微软雅黑 Light" panose="020B0502040204020203" pitchFamily="34" charset="-122"/>
              </a:rPr>
              <a:t>taglist</a:t>
            </a:r>
            <a:r>
              <a:rPr lang="zh-CN" altLang="en-US" sz="2800" dirty="0">
                <a:latin typeface="微软雅黑 Light" panose="020B0502040204020203" pitchFamily="34" charset="-122"/>
                <a:ea typeface="微软雅黑 Light" panose="020B0502040204020203" pitchFamily="34" charset="-122"/>
              </a:rPr>
              <a:t>拿出来拼成一个类似搜索系统中的</a:t>
            </a:r>
            <a:r>
              <a:rPr lang="en-US" altLang="zh-CN" sz="2800" dirty="0">
                <a:latin typeface="微软雅黑 Light" panose="020B0502040204020203" pitchFamily="34" charset="-122"/>
                <a:ea typeface="微软雅黑 Light" panose="020B0502040204020203" pitchFamily="34" charset="-122"/>
              </a:rPr>
              <a:t>query</a:t>
            </a:r>
            <a:r>
              <a:rPr lang="zh-CN" altLang="en-US" sz="2800" dirty="0">
                <a:latin typeface="微软雅黑 Light" panose="020B0502040204020203" pitchFamily="34" charset="-122"/>
                <a:ea typeface="微软雅黑 Light" panose="020B0502040204020203" pitchFamily="34" charset="-122"/>
              </a:rPr>
              <a:t>表达式</a:t>
            </a:r>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再将召回的结果做一下排序作为推荐结果输出</a:t>
            </a:r>
            <a:r>
              <a:rPr lang="zh-CN" altLang="en-US" sz="2800" dirty="0" smtClean="0">
                <a:latin typeface="微软雅黑 Light" panose="020B0502040204020203" pitchFamily="34" charset="-122"/>
                <a:ea typeface="微软雅黑 Light" panose="020B0502040204020203" pitchFamily="34" charset="-122"/>
              </a:rPr>
              <a:t>。</a:t>
            </a:r>
            <a:endParaRPr lang="en-US" altLang="zh-CN" sz="2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29767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z="3200" dirty="0" smtClean="0"/>
              <a:t>其他推荐算法</a:t>
            </a:r>
            <a:endParaRPr lang="zh-CN" altLang="en-US" sz="3200" dirty="0"/>
          </a:p>
        </p:txBody>
      </p:sp>
      <p:sp>
        <p:nvSpPr>
          <p:cNvPr id="8" name="文本框 7"/>
          <p:cNvSpPr txBox="1"/>
          <p:nvPr/>
        </p:nvSpPr>
        <p:spPr>
          <a:xfrm>
            <a:off x="793506" y="1186513"/>
            <a:ext cx="4339650" cy="584775"/>
          </a:xfrm>
          <a:prstGeom prst="rect">
            <a:avLst/>
          </a:prstGeom>
          <a:noFill/>
        </p:spPr>
        <p:txBody>
          <a:bodyPr wrap="none" rtlCol="0">
            <a:spAutoFit/>
          </a:bodyPr>
          <a:lstStyle/>
          <a:p>
            <a:pPr marL="457200" indent="-457200">
              <a:buClr>
                <a:srgbClr val="00B0F0"/>
              </a:buClr>
              <a:buFont typeface="Wingdings" panose="05000000000000000000" pitchFamily="2" charset="2"/>
              <a:buChar char="Ø"/>
            </a:pPr>
            <a:r>
              <a:rPr lang="zh-CN" altLang="en-US" sz="3200" dirty="0" smtClean="0">
                <a:latin typeface="微软雅黑 Light" panose="020B0502040204020203" pitchFamily="34" charset="-122"/>
                <a:ea typeface="微软雅黑 Light" panose="020B0502040204020203" pitchFamily="34" charset="-122"/>
              </a:rPr>
              <a:t>基于关联规则的推荐</a:t>
            </a:r>
            <a:endParaRPr lang="zh-CN" altLang="en-US" sz="3200" dirty="0">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793506" y="2142699"/>
            <a:ext cx="1665841" cy="584775"/>
          </a:xfrm>
          <a:prstGeom prst="rect">
            <a:avLst/>
          </a:prstGeom>
          <a:noFill/>
        </p:spPr>
        <p:txBody>
          <a:bodyPr wrap="none" rtlCol="0">
            <a:spAutoFit/>
          </a:bodyPr>
          <a:lstStyle/>
          <a:p>
            <a:r>
              <a:rPr lang="zh-CN" altLang="en-US" sz="3200" smtClean="0">
                <a:latin typeface="微软雅黑 Light" panose="020B0502040204020203" pitchFamily="34" charset="-122"/>
                <a:ea typeface="微软雅黑 Light" panose="020B0502040204020203" pitchFamily="34" charset="-122"/>
              </a:rPr>
              <a:t>商品集</a:t>
            </a:r>
            <a:r>
              <a:rPr lang="en-US" altLang="zh-CN" sz="3200" smtClean="0">
                <a:latin typeface="微软雅黑 Light" panose="020B0502040204020203" pitchFamily="34" charset="-122"/>
                <a:ea typeface="微软雅黑 Light" panose="020B0502040204020203" pitchFamily="34" charset="-122"/>
              </a:rPr>
              <a:t>X</a:t>
            </a:r>
            <a:endParaRPr lang="zh-CN" altLang="en-US" sz="3200">
              <a:latin typeface="微软雅黑 Light" panose="020B0502040204020203" pitchFamily="34" charset="-122"/>
              <a:ea typeface="微软雅黑 Light" panose="020B0502040204020203" pitchFamily="34" charset="-122"/>
            </a:endParaRPr>
          </a:p>
        </p:txBody>
      </p:sp>
      <p:sp>
        <p:nvSpPr>
          <p:cNvPr id="10" name="右箭头 9"/>
          <p:cNvSpPr/>
          <p:nvPr/>
        </p:nvSpPr>
        <p:spPr>
          <a:xfrm>
            <a:off x="2459347" y="2288892"/>
            <a:ext cx="1443913" cy="2923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3903260" y="2142698"/>
            <a:ext cx="1659429" cy="584775"/>
          </a:xfrm>
          <a:prstGeom prst="rect">
            <a:avLst/>
          </a:prstGeom>
          <a:noFill/>
        </p:spPr>
        <p:txBody>
          <a:bodyPr wrap="none" rtlCol="0">
            <a:spAutoFit/>
          </a:bodyPr>
          <a:lstStyle/>
          <a:p>
            <a:r>
              <a:rPr lang="zh-CN" altLang="en-US" sz="3200" smtClean="0">
                <a:latin typeface="微软雅黑 Light" panose="020B0502040204020203" pitchFamily="34" charset="-122"/>
                <a:ea typeface="微软雅黑 Light" panose="020B0502040204020203" pitchFamily="34" charset="-122"/>
              </a:rPr>
              <a:t>商品集</a:t>
            </a:r>
            <a:r>
              <a:rPr lang="en-US" altLang="zh-CN" sz="3200">
                <a:latin typeface="微软雅黑 Light" panose="020B0502040204020203" pitchFamily="34" charset="-122"/>
                <a:ea typeface="微软雅黑 Light" panose="020B0502040204020203" pitchFamily="34" charset="-122"/>
              </a:rPr>
              <a:t>Y</a:t>
            </a:r>
            <a:endParaRPr lang="zh-CN" altLang="en-US" sz="3200">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2678601" y="1850311"/>
            <a:ext cx="1005403" cy="584775"/>
          </a:xfrm>
          <a:prstGeom prst="rect">
            <a:avLst/>
          </a:prstGeom>
          <a:noFill/>
        </p:spPr>
        <p:txBody>
          <a:bodyPr wrap="none" rtlCol="0">
            <a:spAutoFit/>
          </a:bodyPr>
          <a:lstStyle/>
          <a:p>
            <a:r>
              <a:rPr lang="zh-CN" altLang="en-US" sz="3200">
                <a:latin typeface="微软雅黑 Light" panose="020B0502040204020203" pitchFamily="34" charset="-122"/>
                <a:ea typeface="微软雅黑 Light" panose="020B0502040204020203" pitchFamily="34" charset="-122"/>
              </a:rPr>
              <a:t>比例</a:t>
            </a:r>
          </a:p>
        </p:txBody>
      </p:sp>
      <p:sp>
        <p:nvSpPr>
          <p:cNvPr id="13" name="文本框 12"/>
          <p:cNvSpPr txBox="1"/>
          <p:nvPr/>
        </p:nvSpPr>
        <p:spPr>
          <a:xfrm>
            <a:off x="793507" y="3188406"/>
            <a:ext cx="9701622" cy="3046988"/>
          </a:xfrm>
          <a:prstGeom prst="rect">
            <a:avLst/>
          </a:prstGeom>
          <a:noFill/>
        </p:spPr>
        <p:txBody>
          <a:bodyPr wrap="square" rtlCol="0">
            <a:spAutoFit/>
          </a:bodyPr>
          <a:lstStyle/>
          <a:p>
            <a:pPr marL="457200" indent="-457200">
              <a:buClr>
                <a:srgbClr val="00B0F0"/>
              </a:buClr>
              <a:buFont typeface="Wingdings" panose="05000000000000000000" pitchFamily="2" charset="2"/>
              <a:buChar char="Ø"/>
            </a:pPr>
            <a:r>
              <a:rPr lang="zh-CN" altLang="en-US" sz="3200" smtClean="0">
                <a:latin typeface="微软雅黑 Light" panose="020B0502040204020203" pitchFamily="34" charset="-122"/>
                <a:ea typeface="微软雅黑 Light" panose="020B0502040204020203" pitchFamily="34" charset="-122"/>
              </a:rPr>
              <a:t>基于知识的推荐</a:t>
            </a:r>
            <a:endParaRPr lang="en-US" altLang="zh-CN" sz="3200" smtClean="0">
              <a:latin typeface="微软雅黑 Light" panose="020B0502040204020203" pitchFamily="34" charset="-122"/>
              <a:ea typeface="微软雅黑 Light" panose="020B0502040204020203" pitchFamily="34" charset="-122"/>
            </a:endParaRPr>
          </a:p>
          <a:p>
            <a:pPr>
              <a:buClr>
                <a:srgbClr val="00B0F0"/>
              </a:buClr>
            </a:pPr>
            <a:r>
              <a:rPr lang="zh-CN" altLang="en-US" sz="3200">
                <a:latin typeface="微软雅黑 Light" panose="020B0502040204020203" pitchFamily="34" charset="-122"/>
                <a:ea typeface="微软雅黑 Light" panose="020B0502040204020203" pitchFamily="34" charset="-122"/>
              </a:rPr>
              <a:t>一</a:t>
            </a:r>
            <a:r>
              <a:rPr lang="zh-CN" altLang="en-US" sz="3200" smtClean="0">
                <a:latin typeface="微软雅黑 Light" panose="020B0502040204020203" pitchFamily="34" charset="-122"/>
                <a:ea typeface="微软雅黑 Light" panose="020B0502040204020203" pitchFamily="34" charset="-122"/>
              </a:rPr>
              <a:t>种</a:t>
            </a:r>
            <a:r>
              <a:rPr lang="zh-CN" altLang="en-US" sz="3200" smtClean="0">
                <a:solidFill>
                  <a:srgbClr val="FF0000"/>
                </a:solidFill>
                <a:latin typeface="微软雅黑 Light" panose="020B0502040204020203" pitchFamily="34" charset="-122"/>
                <a:ea typeface="微软雅黑 Light" panose="020B0502040204020203" pitchFamily="34" charset="-122"/>
              </a:rPr>
              <a:t>推理技术</a:t>
            </a:r>
            <a:r>
              <a:rPr lang="zh-CN" altLang="en-US" sz="3200" smtClean="0">
                <a:latin typeface="微软雅黑 Light" panose="020B0502040204020203" pitchFamily="34" charset="-122"/>
                <a:ea typeface="微软雅黑 Light" panose="020B0502040204020203" pitchFamily="34" charset="-122"/>
              </a:rPr>
              <a:t>。</a:t>
            </a:r>
            <a:endParaRPr lang="en-US" altLang="zh-CN" sz="3200" smtClean="0">
              <a:latin typeface="微软雅黑 Light" panose="020B0502040204020203" pitchFamily="34" charset="-122"/>
              <a:ea typeface="微软雅黑 Light" panose="020B0502040204020203" pitchFamily="34" charset="-122"/>
            </a:endParaRPr>
          </a:p>
          <a:p>
            <a:pPr>
              <a:buClr>
                <a:srgbClr val="00B0F0"/>
              </a:buClr>
            </a:pPr>
            <a:r>
              <a:rPr lang="zh-CN" altLang="en-US" sz="3200" smtClean="0">
                <a:solidFill>
                  <a:srgbClr val="FF0000"/>
                </a:solidFill>
                <a:latin typeface="微软雅黑 Light" panose="020B0502040204020203" pitchFamily="34" charset="-122"/>
                <a:ea typeface="微软雅黑 Light" panose="020B0502040204020203" pitchFamily="34" charset="-122"/>
              </a:rPr>
              <a:t>效用知识</a:t>
            </a:r>
            <a:r>
              <a:rPr lang="zh-CN" altLang="en-US" sz="3200" smtClean="0">
                <a:latin typeface="微软雅黑 Light" panose="020B0502040204020203" pitchFamily="34" charset="-122"/>
                <a:ea typeface="微软雅黑 Light" panose="020B0502040204020203" pitchFamily="34" charset="-122"/>
              </a:rPr>
              <a:t>是一种关于一个项目如何满足某一特定用户的知识，能解释需要和推荐的关系。</a:t>
            </a:r>
            <a:endParaRPr lang="en-US" altLang="zh-CN" sz="3200" smtClean="0">
              <a:latin typeface="微软雅黑 Light" panose="020B0502040204020203" pitchFamily="34" charset="-122"/>
              <a:ea typeface="微软雅黑 Light" panose="020B0502040204020203" pitchFamily="34" charset="-122"/>
            </a:endParaRPr>
          </a:p>
          <a:p>
            <a:pPr>
              <a:buClr>
                <a:srgbClr val="00B0F0"/>
              </a:buClr>
            </a:pPr>
            <a:endParaRPr lang="en-US" altLang="zh-CN" sz="3200" smtClean="0">
              <a:latin typeface="微软雅黑 Light" panose="020B0502040204020203" pitchFamily="34" charset="-122"/>
              <a:ea typeface="微软雅黑 Light" panose="020B0502040204020203" pitchFamily="34" charset="-122"/>
            </a:endParaRPr>
          </a:p>
          <a:p>
            <a:pPr marL="457200" indent="-457200">
              <a:buClr>
                <a:srgbClr val="00B0F0"/>
              </a:buClr>
              <a:buFont typeface="Wingdings" panose="05000000000000000000" pitchFamily="2" charset="2"/>
              <a:buChar char="Ø"/>
            </a:pPr>
            <a:r>
              <a:rPr lang="zh-CN" altLang="en-US" sz="3200">
                <a:latin typeface="微软雅黑 Light" panose="020B0502040204020203" pitchFamily="34" charset="-122"/>
                <a:ea typeface="微软雅黑 Light" panose="020B0502040204020203" pitchFamily="34" charset="-122"/>
              </a:rPr>
              <a:t>组合</a:t>
            </a:r>
            <a:r>
              <a:rPr lang="zh-CN" altLang="en-US" sz="3200" smtClean="0">
                <a:latin typeface="微软雅黑 Light" panose="020B0502040204020203" pitchFamily="34" charset="-122"/>
                <a:ea typeface="微软雅黑 Light" panose="020B0502040204020203" pitchFamily="34" charset="-122"/>
              </a:rPr>
              <a:t>推荐</a:t>
            </a:r>
            <a:endParaRPr lang="en-US" altLang="zh-CN" sz="32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82521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pic>
        <p:nvPicPr>
          <p:cNvPr id="5" name="图片 4"/>
          <p:cNvPicPr>
            <a:picLocks noChangeAspect="1"/>
          </p:cNvPicPr>
          <p:nvPr/>
        </p:nvPicPr>
        <p:blipFill rotWithShape="1">
          <a:blip r:embed="rId2"/>
          <a:srcRect t="2008"/>
          <a:stretch/>
        </p:blipFill>
        <p:spPr>
          <a:xfrm>
            <a:off x="2103437" y="1269999"/>
            <a:ext cx="7104063" cy="5281557"/>
          </a:xfrm>
          <a:prstGeom prst="rect">
            <a:avLst/>
          </a:prstGeom>
        </p:spPr>
      </p:pic>
    </p:spTree>
    <p:extLst>
      <p:ext uri="{BB962C8B-B14F-4D97-AF65-F5344CB8AC3E}">
        <p14:creationId xmlns:p14="http://schemas.microsoft.com/office/powerpoint/2010/main" val="9608097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48487" y="547592"/>
            <a:ext cx="5178572" cy="535531"/>
          </a:xfrm>
        </p:spPr>
        <p:txBody>
          <a:bodyPr>
            <a:normAutofit fontScale="92500" lnSpcReduction="10000"/>
          </a:bodyPr>
          <a:lstStyle/>
          <a:p>
            <a:r>
              <a:rPr lang="zh-CN" altLang="en-US" sz="3600" dirty="0" smtClean="0"/>
              <a:t>我们使用的推荐算法及数据集</a:t>
            </a:r>
            <a:endParaRPr lang="zh-CN" altLang="en-US" sz="3600" dirty="0"/>
          </a:p>
        </p:txBody>
      </p:sp>
      <p:sp>
        <p:nvSpPr>
          <p:cNvPr id="3" name="文本框 2"/>
          <p:cNvSpPr txBox="1"/>
          <p:nvPr/>
        </p:nvSpPr>
        <p:spPr>
          <a:xfrm>
            <a:off x="963836" y="1897131"/>
            <a:ext cx="9596198" cy="2800767"/>
          </a:xfrm>
          <a:prstGeom prst="rect">
            <a:avLst/>
          </a:prstGeom>
          <a:noFill/>
        </p:spPr>
        <p:txBody>
          <a:bodyPr wrap="square" rtlCol="0">
            <a:spAutoFit/>
          </a:bodyPr>
          <a:lstStyle/>
          <a:p>
            <a:pPr marL="457200" indent="-457200">
              <a:buClr>
                <a:srgbClr val="00B0F0"/>
              </a:buClr>
              <a:buFont typeface="Wingdings" panose="05000000000000000000" pitchFamily="2" charset="2"/>
              <a:buChar char="Ø"/>
            </a:pPr>
            <a:r>
              <a:rPr lang="zh-CN" altLang="en-US" sz="3200" dirty="0" smtClean="0">
                <a:latin typeface="微软雅黑 Light" panose="020B0502040204020203" pitchFamily="34" charset="-122"/>
                <a:ea typeface="微软雅黑 Light" panose="020B0502040204020203" pitchFamily="34" charset="-122"/>
              </a:rPr>
              <a:t>文本卷积神经网络推荐算法</a:t>
            </a:r>
            <a:endParaRPr lang="en-US" altLang="zh-CN" dirty="0" smtClean="0"/>
          </a:p>
          <a:p>
            <a:r>
              <a:rPr lang="en-US" altLang="zh-CN" sz="3200" dirty="0" smtClean="0">
                <a:latin typeface="微软雅黑 Light" panose="020B0502040204020203" pitchFamily="34" charset="-122"/>
                <a:ea typeface="微软雅黑 Light" panose="020B0502040204020203" pitchFamily="34" charset="-122"/>
              </a:rPr>
              <a:t>	</a:t>
            </a:r>
            <a:r>
              <a:rPr lang="zh-CN" altLang="en-US" sz="3200" dirty="0" smtClean="0">
                <a:latin typeface="微软雅黑 Light" panose="020B0502040204020203" pitchFamily="34" charset="-122"/>
                <a:ea typeface="微软雅黑 Light" panose="020B0502040204020203" pitchFamily="34" charset="-122"/>
              </a:rPr>
              <a:t>为了解决冷启动问题，缩短训练时间</a:t>
            </a:r>
            <a:r>
              <a:rPr lang="zh-CN" altLang="en-US" sz="3200" dirty="0">
                <a:latin typeface="微软雅黑 Light" panose="020B0502040204020203" pitchFamily="34" charset="-122"/>
                <a:ea typeface="微软雅黑 Light" panose="020B0502040204020203" pitchFamily="34" charset="-122"/>
              </a:rPr>
              <a:t>，我们将卷积神经网络应用到推荐系统中，实现了基于卷积神经网络的推荐算法。</a:t>
            </a:r>
            <a:endParaRPr lang="en-US" altLang="zh-CN" sz="3200" dirty="0" smtClean="0">
              <a:latin typeface="微软雅黑 Light" panose="020B0502040204020203" pitchFamily="34" charset="-122"/>
              <a:ea typeface="微软雅黑 Light" panose="020B0502040204020203" pitchFamily="34" charset="-122"/>
            </a:endParaRPr>
          </a:p>
          <a:p>
            <a:endParaRPr lang="en-US" altLang="zh-CN" sz="2400" dirty="0" smtClean="0">
              <a:latin typeface="微软雅黑 Light" panose="020B0502040204020203" pitchFamily="34" charset="-122"/>
              <a:ea typeface="微软雅黑 Light" panose="020B0502040204020203" pitchFamily="34" charset="-122"/>
            </a:endParaRPr>
          </a:p>
          <a:p>
            <a:endParaRPr lang="en-US" altLang="zh-CN" sz="2400" dirty="0">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963836" y="4697898"/>
            <a:ext cx="9596198" cy="461665"/>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数据集我们使用了</a:t>
            </a:r>
            <a:r>
              <a:rPr lang="en-US" altLang="zh-CN" sz="2400" dirty="0" err="1" smtClean="0">
                <a:latin typeface="微软雅黑 Light" panose="020B0502040204020203" pitchFamily="34" charset="-122"/>
                <a:ea typeface="微软雅黑 Light" panose="020B0502040204020203" pitchFamily="34" charset="-122"/>
              </a:rPr>
              <a:t>MoviesLens</a:t>
            </a:r>
            <a:r>
              <a:rPr lang="zh-CN" altLang="en-US" sz="2400" dirty="0" smtClean="0">
                <a:latin typeface="微软雅黑 Light" panose="020B0502040204020203" pitchFamily="34" charset="-122"/>
                <a:ea typeface="微软雅黑 Light" panose="020B0502040204020203" pitchFamily="34" charset="-122"/>
              </a:rPr>
              <a:t>提供的电影评价数据。</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517404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48487" y="547592"/>
            <a:ext cx="3959738" cy="535531"/>
          </a:xfrm>
        </p:spPr>
        <p:txBody>
          <a:bodyPr/>
          <a:lstStyle/>
          <a:p>
            <a:r>
              <a:rPr lang="en-US" altLang="zh-CN" dirty="0" err="1" smtClean="0"/>
              <a:t>MoviesLens</a:t>
            </a:r>
            <a:r>
              <a:rPr lang="en-US" altLang="zh-CN" dirty="0" smtClean="0"/>
              <a:t> </a:t>
            </a:r>
            <a:r>
              <a:rPr lang="zh-CN" altLang="en-US" dirty="0" smtClean="0"/>
              <a:t>数据集</a:t>
            </a:r>
            <a:endParaRPr lang="zh-CN" altLang="en-US" dirty="0"/>
          </a:p>
        </p:txBody>
      </p:sp>
      <p:sp>
        <p:nvSpPr>
          <p:cNvPr id="4" name="文本占位符 3"/>
          <p:cNvSpPr>
            <a:spLocks noGrp="1"/>
          </p:cNvSpPr>
          <p:nvPr>
            <p:ph type="body" sz="quarter" idx="12"/>
          </p:nvPr>
        </p:nvSpPr>
        <p:spPr>
          <a:xfrm>
            <a:off x="648487" y="1234925"/>
            <a:ext cx="10445345" cy="2751522"/>
          </a:xfrm>
        </p:spPr>
        <p:txBody>
          <a:bodyPr/>
          <a:lstStyle/>
          <a:p>
            <a:r>
              <a:rPr lang="zh-CN" altLang="en-US"/>
              <a:t>该数据</a:t>
            </a:r>
            <a:r>
              <a:rPr lang="zh-CN" altLang="en-US" smtClean="0"/>
              <a:t>为一组</a:t>
            </a:r>
            <a:r>
              <a:rPr lang="zh-CN" altLang="en-US"/>
              <a:t>从</a:t>
            </a:r>
            <a:r>
              <a:rPr lang="en-US" altLang="zh-CN"/>
              <a:t>20</a:t>
            </a:r>
            <a:r>
              <a:rPr lang="zh-CN" altLang="en-US"/>
              <a:t>世纪</a:t>
            </a:r>
            <a:r>
              <a:rPr lang="en-US" altLang="zh-CN"/>
              <a:t>90</a:t>
            </a:r>
            <a:r>
              <a:rPr lang="zh-CN" altLang="en-US"/>
              <a:t>年未到</a:t>
            </a:r>
            <a:r>
              <a:rPr lang="en-US" altLang="zh-CN"/>
              <a:t>21</a:t>
            </a:r>
            <a:r>
              <a:rPr lang="zh-CN" altLang="en-US"/>
              <a:t>世纪初由</a:t>
            </a:r>
            <a:r>
              <a:rPr lang="en-US" altLang="zh-CN"/>
              <a:t>MovieLens</a:t>
            </a:r>
            <a:r>
              <a:rPr lang="zh-CN" altLang="en-US"/>
              <a:t>用户提供的电影评价数据，  包括评分、电影元数据</a:t>
            </a:r>
            <a:r>
              <a:rPr lang="en-US" altLang="zh-CN"/>
              <a:t>(</a:t>
            </a:r>
            <a:r>
              <a:rPr lang="zh-CN" altLang="en-US"/>
              <a:t>风格类型和年代</a:t>
            </a:r>
            <a:r>
              <a:rPr lang="en-US" altLang="zh-CN"/>
              <a:t>)</a:t>
            </a:r>
            <a:r>
              <a:rPr lang="zh-CN" altLang="en-US"/>
              <a:t>，以及关于用户的人口统计学数据</a:t>
            </a:r>
            <a:r>
              <a:rPr lang="en-US" altLang="zh-CN"/>
              <a:t>(</a:t>
            </a:r>
            <a:r>
              <a:rPr lang="zh-CN" altLang="en-US"/>
              <a:t>年龄、邮编、性别和职业等</a:t>
            </a:r>
            <a:r>
              <a:rPr lang="en-US" altLang="zh-CN"/>
              <a:t>)</a:t>
            </a:r>
            <a:r>
              <a:rPr lang="zh-CN" altLang="en-US"/>
              <a:t>。根据不同需求，  该组织提供了不同大小的样本数据，不同样本信息中包含三种数据</a:t>
            </a:r>
            <a:r>
              <a:rPr lang="en-US" altLang="zh-CN"/>
              <a:t>:</a:t>
            </a:r>
            <a:r>
              <a:rPr lang="zh-CN" altLang="en-US"/>
              <a:t>评分、用户信息和电影信息。</a:t>
            </a:r>
          </a:p>
        </p:txBody>
      </p:sp>
      <p:graphicFrame>
        <p:nvGraphicFramePr>
          <p:cNvPr id="5" name="表格 4"/>
          <p:cNvGraphicFramePr>
            <a:graphicFrameLocks noGrp="1"/>
          </p:cNvGraphicFramePr>
          <p:nvPr>
            <p:extLst>
              <p:ext uri="{D42A27DB-BD31-4B8C-83A1-F6EECF244321}">
                <p14:modId xmlns:p14="http://schemas.microsoft.com/office/powerpoint/2010/main" val="3621179063"/>
              </p:ext>
            </p:extLst>
          </p:nvPr>
        </p:nvGraphicFramePr>
        <p:xfrm>
          <a:off x="1072556" y="4145355"/>
          <a:ext cx="9597206" cy="1483360"/>
        </p:xfrm>
        <a:graphic>
          <a:graphicData uri="http://schemas.openxmlformats.org/drawingml/2006/table">
            <a:tbl>
              <a:tblPr firstRow="1" bandRow="1">
                <a:tableStyleId>{5C22544A-7EE6-4342-B048-85BDC9FD1C3A}</a:tableStyleId>
              </a:tblPr>
              <a:tblGrid>
                <a:gridCol w="4798603">
                  <a:extLst>
                    <a:ext uri="{9D8B030D-6E8A-4147-A177-3AD203B41FA5}">
                      <a16:colId xmlns:a16="http://schemas.microsoft.com/office/drawing/2014/main" val="20000"/>
                    </a:ext>
                  </a:extLst>
                </a:gridCol>
                <a:gridCol w="4798603">
                  <a:extLst>
                    <a:ext uri="{9D8B030D-6E8A-4147-A177-3AD203B41FA5}">
                      <a16:colId xmlns:a16="http://schemas.microsoft.com/office/drawing/2014/main" val="20001"/>
                    </a:ext>
                  </a:extLst>
                </a:gridCol>
              </a:tblGrid>
              <a:tr h="370840">
                <a:tc>
                  <a:txBody>
                    <a:bodyPr/>
                    <a:lstStyle/>
                    <a:p>
                      <a:r>
                        <a:rPr lang="en-US" altLang="zh-CN" smtClean="0"/>
                        <a:t>File</a:t>
                      </a:r>
                      <a:endParaRPr lang="zh-CN" altLang="en-US"/>
                    </a:p>
                  </a:txBody>
                  <a:tcPr/>
                </a:tc>
                <a:tc>
                  <a:txBody>
                    <a:bodyPr/>
                    <a:lstStyle/>
                    <a:p>
                      <a:r>
                        <a:rPr lang="en-US" altLang="zh-CN" smtClean="0"/>
                        <a:t>Format</a:t>
                      </a:r>
                      <a:endParaRPr lang="zh-CN" altLang="en-US"/>
                    </a:p>
                  </a:txBody>
                  <a:tcPr/>
                </a:tc>
                <a:extLst>
                  <a:ext uri="{0D108BD9-81ED-4DB2-BD59-A6C34878D82A}">
                    <a16:rowId xmlns:a16="http://schemas.microsoft.com/office/drawing/2014/main" val="10000"/>
                  </a:ext>
                </a:extLst>
              </a:tr>
              <a:tr h="370840">
                <a:tc>
                  <a:txBody>
                    <a:bodyPr/>
                    <a:lstStyle/>
                    <a:p>
                      <a:r>
                        <a:rPr lang="en-US" altLang="zh-CN" smtClean="0"/>
                        <a:t>ratiing.dat</a:t>
                      </a:r>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mtClean="0"/>
                        <a:t>UserID::MovieID::Rating::Timestamp</a:t>
                      </a:r>
                      <a:endParaRPr lang="zh-CN" altLang="en-US" smtClean="0"/>
                    </a:p>
                  </a:txBody>
                  <a:tcPr/>
                </a:tc>
                <a:extLst>
                  <a:ext uri="{0D108BD9-81ED-4DB2-BD59-A6C34878D82A}">
                    <a16:rowId xmlns:a16="http://schemas.microsoft.com/office/drawing/2014/main" val="10001"/>
                  </a:ext>
                </a:extLst>
              </a:tr>
              <a:tr h="370840">
                <a:tc>
                  <a:txBody>
                    <a:bodyPr/>
                    <a:lstStyle/>
                    <a:p>
                      <a:r>
                        <a:rPr lang="en-US" altLang="zh-CN" smtClean="0"/>
                        <a:t>users.dat</a:t>
                      </a:r>
                      <a:endParaRPr lang="zh-CN" altLang="en-US"/>
                    </a:p>
                  </a:txBody>
                  <a:tcPr/>
                </a:tc>
                <a:tc>
                  <a:txBody>
                    <a:bodyPr/>
                    <a:lstStyle/>
                    <a:p>
                      <a:r>
                        <a:rPr lang="en-US" altLang="zh-CN" smtClean="0"/>
                        <a:t>UserID::Gender::Age::Occupation::Zip-code</a:t>
                      </a:r>
                      <a:endParaRPr lang="zh-CN" altLang="en-US"/>
                    </a:p>
                  </a:txBody>
                  <a:tcPr/>
                </a:tc>
                <a:extLst>
                  <a:ext uri="{0D108BD9-81ED-4DB2-BD59-A6C34878D82A}">
                    <a16:rowId xmlns:a16="http://schemas.microsoft.com/office/drawing/2014/main" val="10002"/>
                  </a:ext>
                </a:extLst>
              </a:tr>
              <a:tr h="370840">
                <a:tc>
                  <a:txBody>
                    <a:bodyPr/>
                    <a:lstStyle/>
                    <a:p>
                      <a:r>
                        <a:rPr lang="en-US" altLang="zh-CN" smtClean="0"/>
                        <a:t>movies.dat</a:t>
                      </a:r>
                      <a:endParaRPr lang="zh-CN" altLang="en-US"/>
                    </a:p>
                  </a:txBody>
                  <a:tcPr/>
                </a:tc>
                <a:tc>
                  <a:txBody>
                    <a:bodyPr/>
                    <a:lstStyle/>
                    <a:p>
                      <a:r>
                        <a:rPr lang="en-US" altLang="zh-CN" smtClean="0"/>
                        <a:t>MovieID::Title::Genres</a:t>
                      </a:r>
                      <a:endParaRPr lang="zh-CN" alt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903485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2663</TotalTime>
  <Words>2013</Words>
  <Application>Microsoft Office PowerPoint</Application>
  <PresentationFormat>宽屏</PresentationFormat>
  <Paragraphs>129</Paragraphs>
  <Slides>19</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黑体</vt:lpstr>
      <vt:lpstr>宋体</vt:lpstr>
      <vt:lpstr>微软雅黑</vt:lpstr>
      <vt:lpstr>微软雅黑</vt:lpstr>
      <vt:lpstr>微软雅黑 Light</vt:lpstr>
      <vt:lpstr>Arial</vt:lpstr>
      <vt:lpstr>Arial Black</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OfficePLUS</dc:creator>
  <cp:keywords/>
  <dc:description/>
  <cp:lastModifiedBy>Liu</cp:lastModifiedBy>
  <cp:revision>199</cp:revision>
  <dcterms:created xsi:type="dcterms:W3CDTF">2015-08-18T02:51:41Z</dcterms:created>
  <dcterms:modified xsi:type="dcterms:W3CDTF">2019-01-17T13:26:44Z</dcterms:modified>
  <cp:category/>
</cp:coreProperties>
</file>